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2"/>
  </p:notesMasterIdLst>
  <p:sldIdLst>
    <p:sldId id="324" r:id="rId2"/>
    <p:sldId id="331" r:id="rId3"/>
    <p:sldId id="347" r:id="rId4"/>
    <p:sldId id="349" r:id="rId5"/>
    <p:sldId id="350" r:id="rId6"/>
    <p:sldId id="341" r:id="rId7"/>
    <p:sldId id="323" r:id="rId8"/>
    <p:sldId id="342" r:id="rId9"/>
    <p:sldId id="343" r:id="rId10"/>
    <p:sldId id="351" r:id="rId1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818B4"/>
    <a:srgbClr val="FF0066"/>
    <a:srgbClr val="FFFF00"/>
    <a:srgbClr val="FFFFCC"/>
    <a:srgbClr val="FFFFFF"/>
    <a:srgbClr val="FF9900"/>
    <a:srgbClr val="732791"/>
    <a:srgbClr val="FFFF99"/>
    <a:srgbClr val="00FFFF"/>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24"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20E121-C34E-4B88-949D-9162E1AB2BBA}" type="datetimeFigureOut">
              <a:rPr lang="ru-RU" smtClean="0"/>
              <a:pPr/>
              <a:t>13.08.2020</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341226-3E94-484D-8B36-02C693E20125}" type="slidenum">
              <a:rPr lang="ru-RU" smtClean="0"/>
              <a:pPr/>
              <a:t>‹#›</a:t>
            </a:fld>
            <a:endParaRPr lang="ru-RU"/>
          </a:p>
        </p:txBody>
      </p:sp>
    </p:spTree>
    <p:extLst>
      <p:ext uri="{BB962C8B-B14F-4D97-AF65-F5344CB8AC3E}">
        <p14:creationId xmlns:p14="http://schemas.microsoft.com/office/powerpoint/2010/main" val="3171500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4B1D2639-076B-4CF0-9041-B573A585C259}"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1D2639-076B-4CF0-9041-B573A585C259}"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10769600" y="6356351"/>
            <a:ext cx="812800" cy="365125"/>
          </a:xfrm>
        </p:spPr>
        <p:txBody>
          <a:bodyPr/>
          <a:lstStyle/>
          <a:p>
            <a:fld id="{4B1D2639-076B-4CF0-9041-B573A585C259}" type="slidenum">
              <a:rPr lang="ru-RU" smtClean="0"/>
              <a:pPr/>
              <a:t>‹#›</a:t>
            </a:fld>
            <a:endParaRPr lang="ru-RU"/>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77EC3A0-B79E-4BE1-859F-97C901502B04}" type="datetimeFigureOut">
              <a:rPr lang="ru-RU" smtClean="0"/>
              <a:pPr/>
              <a:t>13.08.2020</a:t>
            </a:fld>
            <a:endParaRPr lang="ru-RU"/>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B1D2639-076B-4CF0-9041-B573A585C259}" type="slidenum">
              <a:rPr lang="ru-RU" smtClean="0"/>
              <a:pPr/>
              <a:t>‹#›</a:t>
            </a:fld>
            <a:endParaRPr lang="ru-RU"/>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ChangeArrowheads="1"/>
          </p:cNvSpPr>
          <p:nvPr/>
        </p:nvSpPr>
        <p:spPr bwMode="auto">
          <a:xfrm>
            <a:off x="967154" y="2992211"/>
            <a:ext cx="10234246" cy="1046389"/>
          </a:xfrm>
          <a:prstGeom prst="rect">
            <a:avLst/>
          </a:prstGeom>
          <a:noFill/>
          <a:ln>
            <a:noFill/>
          </a:ln>
          <a:effec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sz="3600" b="1" dirty="0" smtClean="0">
                <a:solidFill>
                  <a:srgbClr val="1818B4"/>
                </a:solidFill>
                <a:latin typeface="Times New Roman" pitchFamily="18" charset="0"/>
                <a:cs typeface="Times New Roman" pitchFamily="18" charset="0"/>
              </a:rPr>
              <a:t>“</a:t>
            </a:r>
            <a:r>
              <a:rPr lang="uz-Cyrl-UZ" sz="3600" b="1" dirty="0" smtClean="0">
                <a:solidFill>
                  <a:srgbClr val="1818B4"/>
                </a:solidFill>
              </a:rPr>
              <a:t>OQ FONDA OQ BUMLARDAN TASHKIL TOPGAN NATRMORT ISHLASH</a:t>
            </a:r>
            <a:r>
              <a:rPr lang="uz-Cyrl-UZ" sz="3600" b="1" dirty="0" smtClean="0">
                <a:solidFill>
                  <a:srgbClr val="1818B4"/>
                </a:solidFill>
                <a:latin typeface="Times New Roman" pitchFamily="18" charset="0"/>
                <a:cs typeface="Times New Roman" pitchFamily="18" charset="0"/>
              </a:rPr>
              <a:t>” </a:t>
            </a:r>
            <a:r>
              <a:rPr lang="uz-Cyrl-UZ" sz="3600" b="1" dirty="0">
                <a:solidFill>
                  <a:srgbClr val="1818B4"/>
                </a:solidFill>
              </a:rPr>
              <a:t>mavzusidagi taqdimoti</a:t>
            </a:r>
            <a:endParaRPr lang="ru-RU" sz="3600" b="1" dirty="0">
              <a:solidFill>
                <a:srgbClr val="1818B4"/>
              </a:solidFill>
              <a:effectLst>
                <a:outerShdw blurRad="38100" dist="38100" dir="2700000" algn="tl">
                  <a:srgbClr val="FFFFFF"/>
                </a:outerShdw>
              </a:effectLst>
              <a:latin typeface="Times New Roman" pitchFamily="18" charset="0"/>
              <a:cs typeface="Times New Roman" pitchFamily="18" charset="0"/>
            </a:endParaRPr>
          </a:p>
        </p:txBody>
      </p:sp>
      <p:sp>
        <p:nvSpPr>
          <p:cNvPr id="10" name="Rectangle 3"/>
          <p:cNvSpPr>
            <a:spLocks noChangeArrowheads="1"/>
          </p:cNvSpPr>
          <p:nvPr/>
        </p:nvSpPr>
        <p:spPr bwMode="auto">
          <a:xfrm>
            <a:off x="5497300" y="5932714"/>
            <a:ext cx="5018299"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spcBef>
                <a:spcPct val="20000"/>
              </a:spcBef>
              <a:buClr>
                <a:schemeClr val="accent1"/>
              </a:buClr>
              <a:buFont typeface="Symbol" panose="05050102010706020507" pitchFamily="18" charset="2"/>
              <a:buNone/>
            </a:pPr>
            <a:r>
              <a:rPr lang="uz-Cyrl-UZ" sz="3200" b="1" dirty="0">
                <a:solidFill>
                  <a:srgbClr val="0070C0"/>
                </a:solidFill>
              </a:rPr>
              <a:t>Tuzuvchi: 	N.Jumaboyev</a:t>
            </a:r>
            <a:endParaRPr lang="uz-Cyrl-UZ" sz="3200" b="1" dirty="0">
              <a:solidFill>
                <a:srgbClr val="0070C0"/>
              </a:solidFill>
              <a:latin typeface="Times New Roman" pitchFamily="18" charset="0"/>
              <a:cs typeface="Times New Roman" pitchFamily="18" charset="0"/>
            </a:endParaRPr>
          </a:p>
        </p:txBody>
      </p:sp>
      <p:sp>
        <p:nvSpPr>
          <p:cNvPr id="11" name="Прямоугольник 1"/>
          <p:cNvSpPr>
            <a:spLocks noChangeArrowheads="1"/>
          </p:cNvSpPr>
          <p:nvPr/>
        </p:nvSpPr>
        <p:spPr bwMode="auto">
          <a:xfrm>
            <a:off x="1702190" y="743230"/>
            <a:ext cx="8458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aseline="-25000">
                <a:solidFill>
                  <a:schemeClr val="tx1"/>
                </a:solidFill>
                <a:latin typeface="Arial" panose="020B0604020202020204" pitchFamily="34" charset="0"/>
              </a:defRPr>
            </a:lvl1pPr>
            <a:lvl2pPr marL="742950" indent="-285750">
              <a:defRPr sz="2400" baseline="-25000">
                <a:solidFill>
                  <a:schemeClr val="tx1"/>
                </a:solidFill>
                <a:latin typeface="Arial" panose="020B0604020202020204" pitchFamily="34" charset="0"/>
              </a:defRPr>
            </a:lvl2pPr>
            <a:lvl3pPr marL="1143000" indent="-228600">
              <a:defRPr sz="2400" baseline="-25000">
                <a:solidFill>
                  <a:schemeClr val="tx1"/>
                </a:solidFill>
                <a:latin typeface="Arial" panose="020B0604020202020204" pitchFamily="34" charset="0"/>
              </a:defRPr>
            </a:lvl3pPr>
            <a:lvl4pPr marL="1600200" indent="-228600">
              <a:defRPr sz="2400" baseline="-25000">
                <a:solidFill>
                  <a:schemeClr val="tx1"/>
                </a:solidFill>
                <a:latin typeface="Arial" panose="020B0604020202020204" pitchFamily="34" charset="0"/>
              </a:defRPr>
            </a:lvl4pPr>
            <a:lvl5pPr marL="2057400" indent="-228600">
              <a:defRPr sz="2400" baseline="-25000">
                <a:solidFill>
                  <a:schemeClr val="tx1"/>
                </a:solidFill>
                <a:latin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b="1" dirty="0" smtClean="0">
                <a:solidFill>
                  <a:srgbClr val="0070C0"/>
                </a:solidFill>
              </a:rPr>
              <a:t>O’ZBEKISTON RESPUBLIKASI </a:t>
            </a:r>
            <a:endParaRPr lang="ru-RU" dirty="0" smtClean="0">
              <a:solidFill>
                <a:srgbClr val="0070C0"/>
              </a:solidFill>
            </a:endParaRPr>
          </a:p>
          <a:p>
            <a:pPr algn="ctr"/>
            <a:r>
              <a:rPr lang="uz-Cyrl-UZ" b="1" dirty="0" smtClean="0">
                <a:solidFill>
                  <a:srgbClr val="0070C0"/>
                </a:solidFill>
              </a:rPr>
              <a:t>OLIY VA O’RTA </a:t>
            </a:r>
            <a:r>
              <a:rPr lang="en-US" b="1" dirty="0" smtClean="0">
                <a:solidFill>
                  <a:srgbClr val="0070C0"/>
                </a:solidFill>
              </a:rPr>
              <a:t>MAXSUS </a:t>
            </a:r>
            <a:r>
              <a:rPr lang="uz-Cyrl-UZ" b="1" dirty="0" smtClean="0">
                <a:solidFill>
                  <a:srgbClr val="0070C0"/>
                </a:solidFill>
              </a:rPr>
              <a:t>TA’LIM VAZIRLIGI</a:t>
            </a:r>
            <a:endParaRPr lang="ru-RU" dirty="0" smtClean="0">
              <a:solidFill>
                <a:srgbClr val="0070C0"/>
              </a:solidFill>
            </a:endParaRPr>
          </a:p>
          <a:p>
            <a:pPr algn="ctr"/>
            <a:r>
              <a:rPr lang="uz-Cyrl-UZ" b="1" dirty="0" smtClean="0">
                <a:solidFill>
                  <a:srgbClr val="0070C0"/>
                </a:solidFill>
              </a:rPr>
              <a:t> </a:t>
            </a:r>
            <a:endParaRPr lang="ru-RU" dirty="0" smtClean="0">
              <a:solidFill>
                <a:srgbClr val="0070C0"/>
              </a:solidFill>
            </a:endParaRPr>
          </a:p>
          <a:p>
            <a:pPr algn="ctr"/>
            <a:r>
              <a:rPr lang="uz-Cyrl-UZ" b="1" dirty="0" smtClean="0">
                <a:solidFill>
                  <a:srgbClr val="0070C0"/>
                </a:solidFill>
              </a:rPr>
              <a:t>GULISTON DAVLAT UNIVERSITETI </a:t>
            </a:r>
            <a:endParaRPr lang="ru-RU" dirty="0" smtClean="0">
              <a:solidFill>
                <a:srgbClr val="0070C0"/>
              </a:solidFill>
            </a:endParaRPr>
          </a:p>
          <a:p>
            <a:pPr algn="ctr"/>
            <a:r>
              <a:rPr lang="uz-Cyrl-UZ" b="1" dirty="0" smtClean="0">
                <a:solidFill>
                  <a:srgbClr val="0070C0"/>
                </a:solidFill>
              </a:rPr>
              <a:t>SAN’ATSHUNOSLIK FAKULTETI </a:t>
            </a:r>
            <a:endParaRPr lang="ru-RU" dirty="0" smtClean="0">
              <a:solidFill>
                <a:srgbClr val="0070C0"/>
              </a:solidFill>
            </a:endParaRPr>
          </a:p>
          <a:p>
            <a:pPr algn="ctr"/>
            <a:r>
              <a:rPr lang="uz-Cyrl-UZ" b="1" dirty="0" smtClean="0">
                <a:solidFill>
                  <a:srgbClr val="0070C0"/>
                </a:solidFill>
              </a:rPr>
              <a:t>TASVIRIY SAN’AT VA MUHANDISLIK GRAFIKASI KAFEDRASI</a:t>
            </a:r>
            <a:r>
              <a:rPr lang="uz-Cyrl-UZ" b="1" dirty="0" smtClean="0">
                <a:solidFill>
                  <a:srgbClr val="0070C0"/>
                </a:solidFill>
                <a:latin typeface="Times New Roman" pitchFamily="18" charset="0"/>
                <a:cs typeface="Times New Roman" pitchFamily="18" charset="0"/>
              </a:rPr>
              <a:t> </a:t>
            </a:r>
            <a:endParaRPr lang="uz-Cyrl-UZ" dirty="0">
              <a:solidFill>
                <a:srgbClr val="0070C0"/>
              </a:solidFill>
              <a:latin typeface="Times New Roman" pitchFamily="18" charset="0"/>
              <a:ea typeface="Malgun Gothic" panose="020B0503020000020004" pitchFamily="34" charset="-127"/>
              <a:cs typeface="Times New Roman" pitchFamily="18" charset="0"/>
            </a:endParaRPr>
          </a:p>
        </p:txBody>
      </p:sp>
    </p:spTree>
    <p:extLst>
      <p:ext uri="{BB962C8B-B14F-4D97-AF65-F5344CB8AC3E}">
        <p14:creationId xmlns:p14="http://schemas.microsoft.com/office/powerpoint/2010/main" val="35395226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39474"/>
            <a:ext cx="10972800" cy="3483429"/>
          </a:xfrm>
        </p:spPr>
        <p:txBody>
          <a:bodyPr>
            <a:normAutofit/>
          </a:bodyPr>
          <a:lstStyle/>
          <a:p>
            <a:pPr algn="l"/>
            <a:r>
              <a:rPr lang="ru-RU" sz="2000" b="1" dirty="0" smtClean="0">
                <a:solidFill>
                  <a:srgbClr val="FF0066"/>
                </a:solidFill>
                <a:latin typeface="Times New Roman" pitchFamily="18" charset="0"/>
                <a:cs typeface="Times New Roman" pitchFamily="18" charset="0"/>
              </a:rPr>
              <a:t>	</a:t>
            </a:r>
            <a:r>
              <a:rPr lang="en-US" sz="1800" b="1" dirty="0">
                <a:solidFill>
                  <a:srgbClr val="C00000"/>
                </a:solidFill>
              </a:rPr>
              <a:t> </a:t>
            </a:r>
            <a:r>
              <a:rPr lang="en-US" sz="1800" b="1" dirty="0" err="1">
                <a:solidFill>
                  <a:srgbClr val="FF0000"/>
                </a:solidFill>
              </a:rPr>
              <a:t>Natyurmort</a:t>
            </a:r>
            <a:r>
              <a:rPr lang="en-US" sz="1800" b="1" dirty="0">
                <a:solidFill>
                  <a:srgbClr val="FF0000"/>
                </a:solidFill>
              </a:rPr>
              <a:t> </a:t>
            </a:r>
            <a:r>
              <a:rPr lang="en-US" sz="1800" b="1" dirty="0" err="1" smtClean="0">
                <a:solidFill>
                  <a:srgbClr val="FF0000"/>
                </a:solidFill>
              </a:rPr>
              <a:t>janri</a:t>
            </a:r>
            <a:r>
              <a:rPr lang="ru-RU" sz="1800" b="1" dirty="0">
                <a:solidFill>
                  <a:srgbClr val="FF0000"/>
                </a:solidFill>
              </a:rPr>
              <a:t>.</a:t>
            </a:r>
            <a:r>
              <a:rPr lang="en-US" sz="1800" b="1" dirty="0" smtClean="0"/>
              <a:t> </a:t>
            </a:r>
            <a:r>
              <a:rPr lang="en-US" sz="1800" b="1" dirty="0">
                <a:solidFill>
                  <a:srgbClr val="1818B4"/>
                </a:solidFill>
              </a:rPr>
              <a:t>“</a:t>
            </a:r>
            <a:r>
              <a:rPr lang="en-US" sz="1800" b="1" dirty="0" err="1">
                <a:solidFill>
                  <a:srgbClr val="1818B4"/>
                </a:solidFill>
              </a:rPr>
              <a:t>Natyurmort</a:t>
            </a:r>
            <a:r>
              <a:rPr lang="en-US" sz="1800" b="1" dirty="0">
                <a:solidFill>
                  <a:srgbClr val="1818B4"/>
                </a:solidFill>
              </a:rPr>
              <a:t>” </a:t>
            </a:r>
            <a:r>
              <a:rPr lang="en-US" sz="1800" b="1" dirty="0" err="1">
                <a:solidFill>
                  <a:srgbClr val="1818B4"/>
                </a:solidFill>
              </a:rPr>
              <a:t>so’zi</a:t>
            </a:r>
            <a:r>
              <a:rPr lang="en-US" sz="1800" b="1" dirty="0">
                <a:solidFill>
                  <a:srgbClr val="1818B4"/>
                </a:solidFill>
              </a:rPr>
              <a:t> </a:t>
            </a:r>
            <a:r>
              <a:rPr lang="en-US" sz="1800" b="1" dirty="0" err="1" smtClean="0">
                <a:solidFill>
                  <a:srgbClr val="1818B4"/>
                </a:solidFill>
              </a:rPr>
              <a:t>fransuzcha</a:t>
            </a:r>
            <a:r>
              <a:rPr lang="en-US" sz="1800" b="1" dirty="0" smtClean="0">
                <a:solidFill>
                  <a:srgbClr val="1818B4"/>
                </a:solidFill>
              </a:rPr>
              <a:t> </a:t>
            </a:r>
            <a:r>
              <a:rPr lang="en-US" sz="1800" b="1" dirty="0" err="1">
                <a:solidFill>
                  <a:srgbClr val="1818B4"/>
                </a:solidFill>
              </a:rPr>
              <a:t>bo’lib</a:t>
            </a:r>
            <a:r>
              <a:rPr lang="en-US" sz="1800" b="1" dirty="0">
                <a:solidFill>
                  <a:srgbClr val="1818B4"/>
                </a:solidFill>
              </a:rPr>
              <a:t> “</a:t>
            </a:r>
            <a:r>
              <a:rPr lang="uz-Cyrl-UZ" sz="1800" b="1" dirty="0">
                <a:solidFill>
                  <a:srgbClr val="1818B4"/>
                </a:solidFill>
              </a:rPr>
              <a:t>jonsiz </a:t>
            </a:r>
            <a:r>
              <a:rPr lang="en-US" sz="1800" b="1" dirty="0" err="1">
                <a:solidFill>
                  <a:srgbClr val="1818B4"/>
                </a:solidFill>
              </a:rPr>
              <a:t>narsalar</a:t>
            </a:r>
            <a:r>
              <a:rPr lang="en-US" sz="1800" b="1" dirty="0">
                <a:solidFill>
                  <a:srgbClr val="1818B4"/>
                </a:solidFill>
              </a:rPr>
              <a:t> (</a:t>
            </a:r>
            <a:r>
              <a:rPr lang="en-US" sz="1800" b="1" dirty="0" err="1">
                <a:solidFill>
                  <a:srgbClr val="1818B4"/>
                </a:solidFill>
              </a:rPr>
              <a:t>natura</a:t>
            </a:r>
            <a:r>
              <a:rPr lang="en-US" sz="1800" b="1" dirty="0">
                <a:solidFill>
                  <a:srgbClr val="1818B4"/>
                </a:solidFill>
              </a:rPr>
              <a:t>)” </a:t>
            </a:r>
            <a:r>
              <a:rPr lang="en-US" sz="1800" b="1" dirty="0" err="1">
                <a:solidFill>
                  <a:srgbClr val="1818B4"/>
                </a:solidFill>
              </a:rPr>
              <a:t>ma’nosini</a:t>
            </a:r>
            <a:r>
              <a:rPr lang="en-US" sz="1800" b="1" dirty="0">
                <a:solidFill>
                  <a:srgbClr val="1818B4"/>
                </a:solidFill>
              </a:rPr>
              <a:t> </a:t>
            </a:r>
            <a:r>
              <a:rPr lang="en-US" sz="1800" b="1" dirty="0" err="1">
                <a:solidFill>
                  <a:srgbClr val="1818B4"/>
                </a:solidFill>
              </a:rPr>
              <a:t>anglatadi</a:t>
            </a:r>
            <a:r>
              <a:rPr lang="en-US" sz="1800" b="1" dirty="0">
                <a:solidFill>
                  <a:srgbClr val="1818B4"/>
                </a:solidFill>
              </a:rPr>
              <a:t>. U </a:t>
            </a:r>
            <a:r>
              <a:rPr lang="en-US" sz="1800" b="1" dirty="0" err="1">
                <a:solidFill>
                  <a:srgbClr val="1818B4"/>
                </a:solidFill>
              </a:rPr>
              <a:t>asosan</a:t>
            </a:r>
            <a:r>
              <a:rPr lang="en-US" sz="1800" b="1" dirty="0">
                <a:solidFill>
                  <a:srgbClr val="1818B4"/>
                </a:solidFill>
              </a:rPr>
              <a:t> </a:t>
            </a:r>
            <a:r>
              <a:rPr lang="en-US" sz="1800" b="1" dirty="0" err="1">
                <a:solidFill>
                  <a:srgbClr val="1818B4"/>
                </a:solidFill>
              </a:rPr>
              <a:t>rangtasvir</a:t>
            </a:r>
            <a:r>
              <a:rPr lang="en-US" sz="1800" b="1" dirty="0">
                <a:solidFill>
                  <a:srgbClr val="1818B4"/>
                </a:solidFill>
              </a:rPr>
              <a:t> </a:t>
            </a:r>
            <a:r>
              <a:rPr lang="en-US" sz="1800" b="1" dirty="0" err="1">
                <a:solidFill>
                  <a:srgbClr val="1818B4"/>
                </a:solidFill>
              </a:rPr>
              <a:t>va</a:t>
            </a:r>
            <a:r>
              <a:rPr lang="en-US" sz="1800" b="1" dirty="0">
                <a:solidFill>
                  <a:srgbClr val="1818B4"/>
                </a:solidFill>
              </a:rPr>
              <a:t> </a:t>
            </a:r>
            <a:r>
              <a:rPr lang="en-US" sz="1800" b="1" dirty="0" err="1">
                <a:solidFill>
                  <a:srgbClr val="1818B4"/>
                </a:solidFill>
              </a:rPr>
              <a:t>grafika</a:t>
            </a:r>
            <a:r>
              <a:rPr lang="en-US" sz="1800" b="1" dirty="0">
                <a:solidFill>
                  <a:srgbClr val="1818B4"/>
                </a:solidFill>
              </a:rPr>
              <a:t> </a:t>
            </a:r>
            <a:r>
              <a:rPr lang="en-US" sz="1800" b="1" dirty="0" err="1">
                <a:solidFill>
                  <a:srgbClr val="1818B4"/>
                </a:solidFill>
              </a:rPr>
              <a:t>asarlarida</a:t>
            </a:r>
            <a:r>
              <a:rPr lang="en-US" sz="1800" b="1" dirty="0">
                <a:solidFill>
                  <a:srgbClr val="1818B4"/>
                </a:solidFill>
              </a:rPr>
              <a:t> </a:t>
            </a:r>
            <a:r>
              <a:rPr lang="en-US" sz="1800" b="1" dirty="0" err="1">
                <a:solidFill>
                  <a:srgbClr val="1818B4"/>
                </a:solidFill>
              </a:rPr>
              <a:t>ishlatiladi</a:t>
            </a:r>
            <a:r>
              <a:rPr lang="en-US" sz="1800" b="1" dirty="0">
                <a:solidFill>
                  <a:srgbClr val="1818B4"/>
                </a:solidFill>
              </a:rPr>
              <a:t>. </a:t>
            </a:r>
            <a:r>
              <a:rPr lang="en-US" sz="1800" b="1" dirty="0" err="1">
                <a:solidFill>
                  <a:srgbClr val="1818B4"/>
                </a:solidFill>
              </a:rPr>
              <a:t>Tasviriy</a:t>
            </a:r>
            <a:r>
              <a:rPr lang="en-US" sz="1800" b="1" dirty="0">
                <a:solidFill>
                  <a:srgbClr val="1818B4"/>
                </a:solidFill>
              </a:rPr>
              <a:t> </a:t>
            </a:r>
            <a:r>
              <a:rPr lang="en-US" sz="1800" b="1" dirty="0" err="1">
                <a:solidFill>
                  <a:srgbClr val="1818B4"/>
                </a:solidFill>
              </a:rPr>
              <a:t>san’atning</a:t>
            </a:r>
            <a:r>
              <a:rPr lang="en-US" sz="1800" b="1" dirty="0">
                <a:solidFill>
                  <a:srgbClr val="1818B4"/>
                </a:solidFill>
              </a:rPr>
              <a:t> </a:t>
            </a:r>
            <a:r>
              <a:rPr lang="en-US" sz="1800" b="1" dirty="0" err="1">
                <a:solidFill>
                  <a:srgbClr val="1818B4"/>
                </a:solidFill>
              </a:rPr>
              <a:t>bu</a:t>
            </a:r>
            <a:r>
              <a:rPr lang="en-US" sz="1800" b="1" dirty="0">
                <a:solidFill>
                  <a:srgbClr val="1818B4"/>
                </a:solidFill>
              </a:rPr>
              <a:t> </a:t>
            </a:r>
            <a:r>
              <a:rPr lang="en-US" sz="1800" b="1" dirty="0" err="1">
                <a:solidFill>
                  <a:srgbClr val="1818B4"/>
                </a:solidFill>
              </a:rPr>
              <a:t>janrida</a:t>
            </a:r>
            <a:r>
              <a:rPr lang="en-US" sz="1800" b="1" dirty="0">
                <a:solidFill>
                  <a:srgbClr val="1818B4"/>
                </a:solidFill>
              </a:rPr>
              <a:t> </a:t>
            </a:r>
            <a:r>
              <a:rPr lang="en-US" sz="1800" b="1" dirty="0" err="1">
                <a:solidFill>
                  <a:srgbClr val="1818B4"/>
                </a:solidFill>
              </a:rPr>
              <a:t>gullar</a:t>
            </a:r>
            <a:r>
              <a:rPr lang="en-US" sz="1800" b="1" dirty="0">
                <a:solidFill>
                  <a:srgbClr val="1818B4"/>
                </a:solidFill>
              </a:rPr>
              <a:t>, </a:t>
            </a:r>
            <a:r>
              <a:rPr lang="en-US" sz="1800" b="1" dirty="0" err="1">
                <a:solidFill>
                  <a:srgbClr val="1818B4"/>
                </a:solidFill>
              </a:rPr>
              <a:t>mevalar</a:t>
            </a:r>
            <a:r>
              <a:rPr lang="en-US" sz="1800" b="1" dirty="0">
                <a:solidFill>
                  <a:srgbClr val="1818B4"/>
                </a:solidFill>
              </a:rPr>
              <a:t> </a:t>
            </a:r>
            <a:r>
              <a:rPr lang="en-US" sz="1800" b="1" dirty="0" err="1">
                <a:solidFill>
                  <a:srgbClr val="1818B4"/>
                </a:solidFill>
              </a:rPr>
              <a:t>va</a:t>
            </a:r>
            <a:r>
              <a:rPr lang="en-US" sz="1800" b="1" dirty="0">
                <a:solidFill>
                  <a:srgbClr val="1818B4"/>
                </a:solidFill>
              </a:rPr>
              <a:t> </a:t>
            </a:r>
            <a:r>
              <a:rPr lang="en-US" sz="1800" b="1" dirty="0" err="1">
                <a:solidFill>
                  <a:srgbClr val="1818B4"/>
                </a:solidFill>
              </a:rPr>
              <a:t>sabzavotlar</a:t>
            </a:r>
            <a:r>
              <a:rPr lang="en-US" sz="1800" b="1" dirty="0">
                <a:solidFill>
                  <a:srgbClr val="1818B4"/>
                </a:solidFill>
              </a:rPr>
              <a:t>, </a:t>
            </a:r>
            <a:r>
              <a:rPr lang="en-US" sz="1800" b="1" dirty="0" err="1">
                <a:solidFill>
                  <a:srgbClr val="1818B4"/>
                </a:solidFill>
              </a:rPr>
              <a:t>qushlar</a:t>
            </a:r>
            <a:r>
              <a:rPr lang="en-US" sz="1800" b="1" dirty="0">
                <a:solidFill>
                  <a:srgbClr val="1818B4"/>
                </a:solidFill>
              </a:rPr>
              <a:t>, </a:t>
            </a:r>
            <a:r>
              <a:rPr lang="en-US" sz="1800" b="1" dirty="0" err="1">
                <a:solidFill>
                  <a:srgbClr val="1818B4"/>
                </a:solidFill>
              </a:rPr>
              <a:t>baliqlar</a:t>
            </a:r>
            <a:r>
              <a:rPr lang="en-US" sz="1800" b="1" dirty="0">
                <a:solidFill>
                  <a:srgbClr val="1818B4"/>
                </a:solidFill>
              </a:rPr>
              <a:t>, </a:t>
            </a:r>
            <a:r>
              <a:rPr lang="en-US" sz="1800" b="1" dirty="0" err="1">
                <a:solidFill>
                  <a:srgbClr val="1818B4"/>
                </a:solidFill>
              </a:rPr>
              <a:t>oziq-ovqatlar</a:t>
            </a:r>
            <a:r>
              <a:rPr lang="en-US" sz="1800" b="1" dirty="0">
                <a:solidFill>
                  <a:srgbClr val="1818B4"/>
                </a:solidFill>
              </a:rPr>
              <a:t>, </a:t>
            </a:r>
            <a:r>
              <a:rPr lang="en-US" sz="1800" b="1" dirty="0" err="1">
                <a:solidFill>
                  <a:srgbClr val="1818B4"/>
                </a:solidFill>
              </a:rPr>
              <a:t>turli</a:t>
            </a:r>
            <a:r>
              <a:rPr lang="en-US" sz="1800" b="1" dirty="0">
                <a:solidFill>
                  <a:srgbClr val="1818B4"/>
                </a:solidFill>
              </a:rPr>
              <a:t> </a:t>
            </a:r>
            <a:r>
              <a:rPr lang="en-US" sz="1800" b="1" dirty="0" err="1">
                <a:solidFill>
                  <a:srgbClr val="1818B4"/>
                </a:solidFill>
              </a:rPr>
              <a:t>predmetlar</a:t>
            </a:r>
            <a:r>
              <a:rPr lang="en-US" sz="1800" b="1" dirty="0">
                <a:solidFill>
                  <a:srgbClr val="1818B4"/>
                </a:solidFill>
              </a:rPr>
              <a:t> </a:t>
            </a:r>
            <a:r>
              <a:rPr lang="en-US" sz="1800" b="1" dirty="0" err="1">
                <a:solidFill>
                  <a:srgbClr val="1818B4"/>
                </a:solidFill>
              </a:rPr>
              <a:t>aks</a:t>
            </a:r>
            <a:r>
              <a:rPr lang="en-US" sz="1800" b="1" dirty="0">
                <a:solidFill>
                  <a:srgbClr val="1818B4"/>
                </a:solidFill>
              </a:rPr>
              <a:t> </a:t>
            </a:r>
            <a:r>
              <a:rPr lang="en-US" sz="1800" b="1" dirty="0" err="1">
                <a:solidFill>
                  <a:srgbClr val="1818B4"/>
                </a:solidFill>
              </a:rPr>
              <a:t>ettiriladi</a:t>
            </a:r>
            <a:r>
              <a:rPr lang="en-US" sz="1800" b="1" dirty="0">
                <a:solidFill>
                  <a:srgbClr val="1818B4"/>
                </a:solidFill>
              </a:rPr>
              <a:t>. </a:t>
            </a:r>
            <a:r>
              <a:rPr lang="uz-Cyrl-UZ" sz="1800" b="1" dirty="0">
                <a:solidFill>
                  <a:srgbClr val="1818B4"/>
                </a:solidFill>
              </a:rPr>
              <a:t>Natyurmortni xona ichida, ochiq havoda, soyada va quyoshda, tabiiy va sun’iy yorug’likda tasvirlash lozim. Bu esa o’z navbatida o’quv va ijodiy vazifalarni samarali amalga oshirishga puxta zamin yaratadi.</a:t>
            </a:r>
            <a:br>
              <a:rPr lang="uz-Cyrl-UZ" sz="1800" b="1" dirty="0">
                <a:solidFill>
                  <a:srgbClr val="1818B4"/>
                </a:solidFill>
              </a:rPr>
            </a:br>
            <a:r>
              <a:rPr lang="uz-Cyrl-UZ" sz="1800" b="1" dirty="0">
                <a:solidFill>
                  <a:srgbClr val="1818B4"/>
                </a:solidFill>
              </a:rPr>
              <a:t>	O’quv natyurmort qo’yilmasini tuzishda quyidagi qonun-qoidalarga rioya qilish kerak. Har bir o’quv natyurmortning mazmuni rangtasvir dasturida ko’rsatilganidek aniq maqsad va vazifaga ega bo’lishi kerak. </a:t>
            </a:r>
            <a:r>
              <a:rPr lang="en-US" sz="1800" b="1" dirty="0" smtClean="0">
                <a:solidFill>
                  <a:srgbClr val="1818B4"/>
                </a:solidFill>
              </a:rPr>
              <a:t>N</a:t>
            </a:r>
            <a:r>
              <a:rPr lang="uz-Cyrl-UZ" sz="1800" b="1" dirty="0" smtClean="0">
                <a:solidFill>
                  <a:srgbClr val="1818B4"/>
                </a:solidFill>
              </a:rPr>
              <a:t>atura </a:t>
            </a:r>
            <a:r>
              <a:rPr lang="uz-Cyrl-UZ" sz="1800" b="1" dirty="0">
                <a:solidFill>
                  <a:srgbClr val="1818B4"/>
                </a:solidFill>
              </a:rPr>
              <a:t>qo’yilmasini tasvirlash jarayonida aynan qanday nazariy bilim va amaliy ko’nikmalarni o’zlashtirishlarini tasavvur eta olishimiz kerak. O’quv vazifalardan tashqari, natyurmort estetik talablarga ham javob berishi kerak: buyum va narsalar aynan mavzuga oid bo’lishi, mazmun jihatdan ma’noli va ta’sirchan bo’lishi va ma’lum g’oyani ilgari surishi kerak</a:t>
            </a:r>
            <a:r>
              <a:rPr lang="uz-Cyrl-UZ" sz="2000" dirty="0" smtClean="0">
                <a:solidFill>
                  <a:srgbClr val="1818B4"/>
                </a:solidFill>
                <a:latin typeface="Times New Roman" pitchFamily="18" charset="0"/>
                <a:cs typeface="Times New Roman" pitchFamily="18" charset="0"/>
              </a:rPr>
              <a:t>.</a:t>
            </a:r>
            <a:endParaRPr lang="ru-RU" sz="2000" dirty="0">
              <a:solidFill>
                <a:srgbClr val="1818B4"/>
              </a:solidFill>
              <a:latin typeface="Times New Roman" pitchFamily="18" charset="0"/>
              <a:cs typeface="Times New Roman" pitchFamily="18" charset="0"/>
            </a:endParaRPr>
          </a:p>
        </p:txBody>
      </p:sp>
      <p:pic>
        <p:nvPicPr>
          <p:cNvPr id="3074" name="Picture 2" descr="1 Рисунок натюрморта с гипсовой розеткой Конструктивное построение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8629" y="3567113"/>
            <a:ext cx="5421086" cy="3049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1445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4401315" y="703944"/>
            <a:ext cx="5488441" cy="46082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z-Cyrl-UZ" sz="1800" b="1" dirty="0">
                <a:solidFill>
                  <a:srgbClr val="FF0066"/>
                </a:solidFill>
              </a:rPr>
              <a:t>NATYURMORT </a:t>
            </a:r>
            <a:r>
              <a:rPr lang="uz-Cyrl-UZ" sz="1800" b="1" dirty="0" smtClean="0">
                <a:solidFill>
                  <a:srgbClr val="FF0066"/>
                </a:solidFill>
              </a:rPr>
              <a:t>QO’YILMASI</a:t>
            </a:r>
            <a:endParaRPr lang="ru-RU" sz="1800" dirty="0">
              <a:solidFill>
                <a:srgbClr val="FF0066"/>
              </a:solidFill>
            </a:endParaRPr>
          </a:p>
        </p:txBody>
      </p:sp>
      <p:sp>
        <p:nvSpPr>
          <p:cNvPr id="6" name="Объект 3"/>
          <p:cNvSpPr txBox="1">
            <a:spLocks/>
          </p:cNvSpPr>
          <p:nvPr/>
        </p:nvSpPr>
        <p:spPr>
          <a:xfrm>
            <a:off x="3092103" y="1164771"/>
            <a:ext cx="9023697" cy="522514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gn="just"/>
            <a:r>
              <a:rPr lang="uz-Cyrl-UZ" sz="1600" b="1" dirty="0"/>
              <a:t>O’quv natyurmort qo’yilmasini tuzishda quyidagi qonun-qoidalarga rioya qilish kerak.</a:t>
            </a:r>
            <a:endParaRPr lang="ru-RU" sz="1600" dirty="0"/>
          </a:p>
          <a:p>
            <a:pPr algn="just"/>
            <a:r>
              <a:rPr lang="uz-Cyrl-UZ" sz="1600" b="1" dirty="0"/>
              <a:t>Har bir o’quv natyurmortning mazmuni rangtasvir dasturida ko’rsatilganidek aniq maqsad va vazifaga ega bo’lishi kerak. Talabalar natura qo’yilmasini tasvirlash jarayonida aynan qanday nazariy bilim va amaliy ko’nikmalarni o’zlashtirishlarini tasavvur eta olishimiz kerak. O’quv vazifalaridan tashqari, natyurmort estetik talablarga ham javob berishi kerak: buyum va narsalar aynan mavzuga oid tanlanishi, mazmun jihatdan ma’noli va ta’sirchan bo’lishi va ma’lum g’oyani ilgari surishi kerak. O’quv natyurmorti ijodiy natyurmortdan vazifasi bilan farqlanadi: o’quv vazifa muvaffaqiyatli echim topishi uchun narsalar saralanadi, guruhlashtiriladi va shunday yoritiladiki, qo’yilma natijali yakunlanadi. O’quv natyurmortida bir oz bo’lsada, shartli olinishiga imkon yaratiladi.</a:t>
            </a:r>
            <a:endParaRPr lang="ru-RU" sz="1600" dirty="0"/>
          </a:p>
          <a:p>
            <a:pPr algn="just"/>
            <a:r>
              <a:rPr lang="uz-Cyrl-UZ" sz="1600" b="1" dirty="0"/>
              <a:t>Natyurmortni tuzish mobaynida </a:t>
            </a:r>
            <a:r>
              <a:rPr lang="uz-Cyrl-UZ" sz="1600" b="1" dirty="0" smtClean="0"/>
              <a:t>shak</a:t>
            </a:r>
            <a:r>
              <a:rPr lang="en-US" sz="1600" b="1" dirty="0" smtClean="0"/>
              <a:t>l</a:t>
            </a:r>
            <a:r>
              <a:rPr lang="uz-Cyrl-UZ" sz="1600" b="1" dirty="0" smtClean="0"/>
              <a:t>li </a:t>
            </a:r>
            <a:r>
              <a:rPr lang="uz-Cyrl-UZ" sz="1600" b="1" dirty="0"/>
              <a:t>mayda naqshlar bilan bezatilgan, konstruktsiyasi murakkab narsalardan yiroqda bo’lgani ma’qul. Murakkab buyumlarga burmali gazlamani kiritish mumkin. Natyurmort qo’yilmasi haddan tashqari murakkab shaklli va rang jihatdan rang-barang bo’lishi qo’yilmadagi rang munosabatlar mohiyatini tushunishga qiyinchilik </a:t>
            </a:r>
            <a:r>
              <a:rPr lang="uz-Cyrl-UZ" sz="1600" b="1" dirty="0" smtClean="0"/>
              <a:t>tug’dir</a:t>
            </a:r>
            <a:r>
              <a:rPr lang="en-US" sz="1600" b="1" dirty="0" err="1" smtClean="0"/>
              <a:t>adi</a:t>
            </a:r>
            <a:r>
              <a:rPr lang="en-US" sz="1600" b="1" dirty="0" smtClean="0"/>
              <a:t>.</a:t>
            </a:r>
            <a:endParaRPr lang="ru-RU" sz="1600" dirty="0"/>
          </a:p>
          <a:p>
            <a:pPr algn="just"/>
            <a:r>
              <a:rPr lang="uz-Cyrl-UZ" sz="1600" b="1" dirty="0"/>
              <a:t>Natyurmort qo’yilmasining ufq chizig’iga nisbatan pastda joylashgani ma’qul, chunki buyum va narsalarning ostki qismi (ularning asosi) stol ustida aniq ko’rinib turishi kerak. Agar narsalarning asosi bir chiziq bo’yicha qo’yilsa, stol yuzining gorizontal tekisligi ko’rinmay qoladi, bu esa natyurmortning fazoviy echimiga salbiy ta’sir ko’rsatadi</a:t>
            </a:r>
            <a:r>
              <a:rPr lang="uz-Cyrl-UZ" sz="1600" b="1" dirty="0" smtClean="0"/>
              <a:t>.</a:t>
            </a:r>
            <a:endParaRPr lang="ru-RU" sz="1600" dirty="0"/>
          </a:p>
        </p:txBody>
      </p:sp>
      <p:pic>
        <p:nvPicPr>
          <p:cNvPr id="7" name="Рисунок 6"/>
          <p:cNvPicPr/>
          <p:nvPr/>
        </p:nvPicPr>
        <p:blipFill>
          <a:blip r:embed="rId2">
            <a:extLst>
              <a:ext uri="{28A0092B-C50C-407E-A947-70E740481C1C}">
                <a14:useLocalDpi xmlns:a14="http://schemas.microsoft.com/office/drawing/2010/main" val="0"/>
              </a:ext>
            </a:extLst>
          </a:blip>
          <a:srcRect/>
          <a:stretch>
            <a:fillRect/>
          </a:stretch>
        </p:blipFill>
        <p:spPr bwMode="auto">
          <a:xfrm>
            <a:off x="217549" y="908773"/>
            <a:ext cx="2800985" cy="1958340"/>
          </a:xfrm>
          <a:prstGeom prst="rect">
            <a:avLst/>
          </a:prstGeom>
          <a:noFill/>
          <a:ln>
            <a:noFill/>
          </a:ln>
        </p:spPr>
      </p:pic>
      <p:pic>
        <p:nvPicPr>
          <p:cNvPr id="8" name="Рисунок 7"/>
          <p:cNvPicPr/>
          <p:nvPr/>
        </p:nvPicPr>
        <p:blipFill>
          <a:blip r:embed="rId3">
            <a:extLst>
              <a:ext uri="{28A0092B-C50C-407E-A947-70E740481C1C}">
                <a14:useLocalDpi xmlns:a14="http://schemas.microsoft.com/office/drawing/2010/main" val="0"/>
              </a:ext>
            </a:extLst>
          </a:blip>
          <a:srcRect/>
          <a:stretch>
            <a:fillRect/>
          </a:stretch>
        </p:blipFill>
        <p:spPr bwMode="auto">
          <a:xfrm>
            <a:off x="237234" y="3534225"/>
            <a:ext cx="2781300" cy="1962150"/>
          </a:xfrm>
          <a:prstGeom prst="rect">
            <a:avLst/>
          </a:prstGeom>
          <a:noFill/>
          <a:ln>
            <a:noFill/>
          </a:ln>
        </p:spPr>
      </p:pic>
    </p:spTree>
    <p:extLst>
      <p:ext uri="{BB962C8B-B14F-4D97-AF65-F5344CB8AC3E}">
        <p14:creationId xmlns:p14="http://schemas.microsoft.com/office/powerpoint/2010/main" val="39167326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3"/>
          <p:cNvSpPr txBox="1">
            <a:spLocks/>
          </p:cNvSpPr>
          <p:nvPr/>
        </p:nvSpPr>
        <p:spPr>
          <a:xfrm>
            <a:off x="3092103" y="489854"/>
            <a:ext cx="9023697" cy="6066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r>
              <a:rPr lang="uz-Cyrl-UZ" sz="1600" b="1" dirty="0"/>
              <a:t>Natyurmort tuzish vaqtida narsalarning balandligi, ularning surat tekisligida joylashuvi, rang bilan shaklini ham hisobga olish kerak. Narsalar guruhi bir tomonga yig’ilib qolishi noto’g’ri. Yirik buyumlar qisman bo’lsa-da, boshqa buyum bilan biroz to’silgan bo’lishi mumkin. Qo’yilmadagi narsalar shunday joylashishi kerakki, ularni bir qarashda har birini yaqqol ko’rish mumkin bo’lsin.</a:t>
            </a:r>
            <a:endParaRPr lang="ru-RU" sz="1600" dirty="0"/>
          </a:p>
          <a:p>
            <a:r>
              <a:rPr lang="uz-Cyrl-UZ" sz="1600" b="1" dirty="0" smtClean="0"/>
              <a:t>Natura </a:t>
            </a:r>
            <a:r>
              <a:rPr lang="uz-Cyrl-UZ" sz="1600" b="1" dirty="0"/>
              <a:t>qo’yilmasidagi narsalarning ranglari ma’lum darajada bir-biriga yaqin va monand bo’lishi kerak.</a:t>
            </a:r>
            <a:endParaRPr lang="ru-RU" sz="1600" dirty="0"/>
          </a:p>
          <a:p>
            <a:r>
              <a:rPr lang="uz-Cyrl-UZ" sz="1600" b="1" dirty="0"/>
              <a:t>O’quv qo’yilmalardagi fon (zamin) muhim ahamiyatga ega. U turli rang va och-to’qligi barobarida kontrast kuchi bilan narsalarni idrok etishga sezilarli ta’sir ko’rsatadi. </a:t>
            </a:r>
            <a:r>
              <a:rPr lang="en-US" sz="1600" b="1" dirty="0" err="1"/>
              <a:t>Narsalarning</a:t>
            </a:r>
            <a:r>
              <a:rPr lang="en-US" sz="1600" b="1" dirty="0"/>
              <a:t> </a:t>
            </a:r>
            <a:r>
              <a:rPr lang="en-US" sz="1600" b="1" dirty="0" err="1"/>
              <a:t>yarimsoya</a:t>
            </a:r>
            <a:r>
              <a:rPr lang="en-US" sz="1600" b="1" dirty="0"/>
              <a:t> </a:t>
            </a:r>
            <a:r>
              <a:rPr lang="en-US" sz="1600" b="1" dirty="0" err="1"/>
              <a:t>va</a:t>
            </a:r>
            <a:r>
              <a:rPr lang="en-US" sz="1600" b="1" dirty="0"/>
              <a:t> </a:t>
            </a:r>
            <a:r>
              <a:rPr lang="en-US" sz="1600" b="1" dirty="0" err="1"/>
              <a:t>soyali</a:t>
            </a:r>
            <a:r>
              <a:rPr lang="en-US" sz="1600" b="1" dirty="0"/>
              <a:t> </a:t>
            </a:r>
            <a:r>
              <a:rPr lang="en-US" sz="1600" b="1" dirty="0" err="1"/>
              <a:t>tomonlari</a:t>
            </a:r>
            <a:r>
              <a:rPr lang="en-US" sz="1600" b="1" dirty="0"/>
              <a:t> </a:t>
            </a:r>
            <a:r>
              <a:rPr lang="en-US" sz="1600" b="1" dirty="0" err="1"/>
              <a:t>och</a:t>
            </a:r>
            <a:r>
              <a:rPr lang="en-US" sz="1600" b="1" dirty="0"/>
              <a:t> </a:t>
            </a:r>
            <a:r>
              <a:rPr lang="en-US" sz="1600" b="1" dirty="0" err="1"/>
              <a:t>fonda</a:t>
            </a:r>
            <a:r>
              <a:rPr lang="en-US" sz="1600" b="1" dirty="0"/>
              <a:t> </a:t>
            </a:r>
            <a:r>
              <a:rPr lang="en-US" sz="1600" b="1" dirty="0" err="1"/>
              <a:t>sezilarli</a:t>
            </a:r>
            <a:r>
              <a:rPr lang="en-US" sz="1600" b="1" dirty="0"/>
              <a:t> </a:t>
            </a:r>
            <a:r>
              <a:rPr lang="en-US" sz="1600" b="1" dirty="0" err="1"/>
              <a:t>ko’rinib</a:t>
            </a:r>
            <a:r>
              <a:rPr lang="en-US" sz="1600" b="1" dirty="0"/>
              <a:t> </a:t>
            </a:r>
            <a:r>
              <a:rPr lang="en-US" sz="1600" b="1" dirty="0" err="1"/>
              <a:t>turadi</a:t>
            </a:r>
            <a:r>
              <a:rPr lang="en-US" sz="1600" b="1" dirty="0"/>
              <a:t>. </a:t>
            </a:r>
            <a:r>
              <a:rPr lang="en-US" sz="1600" b="1" dirty="0" err="1"/>
              <a:t>Qoramtir</a:t>
            </a:r>
            <a:r>
              <a:rPr lang="en-US" sz="1600" b="1" dirty="0"/>
              <a:t> </a:t>
            </a:r>
            <a:r>
              <a:rPr lang="en-US" sz="1600" b="1" dirty="0" err="1"/>
              <a:t>fonda</a:t>
            </a:r>
            <a:r>
              <a:rPr lang="en-US" sz="1600" b="1" dirty="0"/>
              <a:t> </a:t>
            </a:r>
            <a:r>
              <a:rPr lang="en-US" sz="1600" b="1" dirty="0" err="1"/>
              <a:t>narsalar</a:t>
            </a:r>
            <a:r>
              <a:rPr lang="en-US" sz="1600" b="1" dirty="0"/>
              <a:t> </a:t>
            </a:r>
            <a:r>
              <a:rPr lang="en-US" sz="1600" b="1" dirty="0" err="1"/>
              <a:t>o’zining</a:t>
            </a:r>
            <a:r>
              <a:rPr lang="en-US" sz="1600" b="1" dirty="0"/>
              <a:t> </a:t>
            </a:r>
            <a:r>
              <a:rPr lang="en-US" sz="1600" b="1" dirty="0" err="1"/>
              <a:t>yorug’lik</a:t>
            </a:r>
            <a:r>
              <a:rPr lang="en-US" sz="1600" b="1" dirty="0"/>
              <a:t> </a:t>
            </a:r>
            <a:r>
              <a:rPr lang="en-US" sz="1600" b="1" dirty="0" err="1"/>
              <a:t>sifatlarini</a:t>
            </a:r>
            <a:r>
              <a:rPr lang="en-US" sz="1600" b="1" dirty="0"/>
              <a:t> </a:t>
            </a:r>
            <a:r>
              <a:rPr lang="en-US" sz="1600" b="1" dirty="0" err="1"/>
              <a:t>ko’proq</a:t>
            </a:r>
            <a:r>
              <a:rPr lang="en-US" sz="1600" b="1" dirty="0"/>
              <a:t> </a:t>
            </a:r>
            <a:r>
              <a:rPr lang="en-US" sz="1600" b="1" dirty="0" err="1"/>
              <a:t>namoyish</a:t>
            </a:r>
            <a:r>
              <a:rPr lang="en-US" sz="1600" b="1" dirty="0"/>
              <a:t> eta </a:t>
            </a:r>
            <a:r>
              <a:rPr lang="en-US" sz="1600" b="1" dirty="0" err="1"/>
              <a:t>oladi</a:t>
            </a:r>
            <a:r>
              <a:rPr lang="en-US" sz="1600" b="1" dirty="0"/>
              <a:t>.</a:t>
            </a:r>
            <a:endParaRPr lang="ru-RU" sz="1600" dirty="0"/>
          </a:p>
          <a:p>
            <a:r>
              <a:rPr lang="en-US" sz="1600" b="1" dirty="0"/>
              <a:t> </a:t>
            </a:r>
            <a:r>
              <a:rPr lang="en-US" sz="1600" b="1" dirty="0" err="1"/>
              <a:t>Fonning</a:t>
            </a:r>
            <a:r>
              <a:rPr lang="en-US" sz="1600" b="1" dirty="0"/>
              <a:t> </a:t>
            </a:r>
            <a:r>
              <a:rPr lang="en-US" sz="1600" b="1" dirty="0" err="1"/>
              <a:t>tusi</a:t>
            </a:r>
            <a:r>
              <a:rPr lang="en-US" sz="1600" b="1" dirty="0"/>
              <a:t> </a:t>
            </a:r>
            <a:r>
              <a:rPr lang="en-US" sz="1600" b="1" dirty="0" err="1"/>
              <a:t>och</a:t>
            </a:r>
            <a:r>
              <a:rPr lang="en-US" sz="1600" b="1" dirty="0"/>
              <a:t> </a:t>
            </a:r>
            <a:r>
              <a:rPr lang="en-US" sz="1600" b="1" dirty="0" err="1"/>
              <a:t>va</a:t>
            </a:r>
            <a:r>
              <a:rPr lang="en-US" sz="1600" b="1" dirty="0"/>
              <a:t> </a:t>
            </a:r>
            <a:r>
              <a:rPr lang="en-US" sz="1600" b="1" dirty="0" err="1"/>
              <a:t>to’q</a:t>
            </a:r>
            <a:r>
              <a:rPr lang="en-US" sz="1600" b="1" dirty="0"/>
              <a:t> </a:t>
            </a:r>
            <a:r>
              <a:rPr lang="en-US" sz="1600" b="1" dirty="0" err="1"/>
              <a:t>narsalar</a:t>
            </a:r>
            <a:r>
              <a:rPr lang="en-US" sz="1600" b="1" dirty="0"/>
              <a:t> </a:t>
            </a:r>
            <a:r>
              <a:rPr lang="en-US" sz="1600" b="1" dirty="0" err="1"/>
              <a:t>orasida</a:t>
            </a:r>
            <a:r>
              <a:rPr lang="en-US" sz="1600" b="1" dirty="0"/>
              <a:t> </a:t>
            </a:r>
            <a:r>
              <a:rPr lang="en-US" sz="1600" b="1" dirty="0" err="1"/>
              <a:t>o’rtacha</a:t>
            </a:r>
            <a:r>
              <a:rPr lang="en-US" sz="1600" b="1" dirty="0"/>
              <a:t> </a:t>
            </a:r>
            <a:r>
              <a:rPr lang="en-US" sz="1600" b="1" dirty="0" err="1"/>
              <a:t>bo’lishi</a:t>
            </a:r>
            <a:r>
              <a:rPr lang="en-US" sz="1600" b="1" dirty="0"/>
              <a:t>, rang </a:t>
            </a:r>
            <a:r>
              <a:rPr lang="en-US" sz="1600" b="1" dirty="0" err="1"/>
              <a:t>jihatdan</a:t>
            </a:r>
            <a:r>
              <a:rPr lang="en-US" sz="1600" b="1" dirty="0"/>
              <a:t> </a:t>
            </a:r>
            <a:r>
              <a:rPr lang="en-US" sz="1600" b="1" dirty="0" err="1"/>
              <a:t>silliq</a:t>
            </a:r>
            <a:r>
              <a:rPr lang="en-US" sz="1600" b="1" dirty="0"/>
              <a:t> </a:t>
            </a:r>
            <a:r>
              <a:rPr lang="en-US" sz="1600" b="1" dirty="0" err="1"/>
              <a:t>va</a:t>
            </a:r>
            <a:r>
              <a:rPr lang="en-US" sz="1600" b="1" dirty="0"/>
              <a:t> </a:t>
            </a:r>
            <a:r>
              <a:rPr lang="en-US" sz="1600" b="1" dirty="0" err="1"/>
              <a:t>ko’zga</a:t>
            </a:r>
            <a:r>
              <a:rPr lang="en-US" sz="1600" b="1" dirty="0"/>
              <a:t> </a:t>
            </a:r>
            <a:r>
              <a:rPr lang="en-US" sz="1600" b="1" dirty="0" err="1"/>
              <a:t>yaqqol</a:t>
            </a:r>
            <a:r>
              <a:rPr lang="en-US" sz="1600" b="1" dirty="0"/>
              <a:t> </a:t>
            </a:r>
            <a:r>
              <a:rPr lang="en-US" sz="1600" b="1" dirty="0" err="1"/>
              <a:t>ko’rinmasligi</a:t>
            </a:r>
            <a:r>
              <a:rPr lang="en-US" sz="1600" b="1" dirty="0"/>
              <a:t> </a:t>
            </a:r>
            <a:r>
              <a:rPr lang="en-US" sz="1600" b="1" dirty="0" err="1"/>
              <a:t>naturaning</a:t>
            </a:r>
            <a:r>
              <a:rPr lang="en-US" sz="1600" b="1" dirty="0"/>
              <a:t> </a:t>
            </a:r>
            <a:r>
              <a:rPr lang="en-US" sz="1600" b="1" dirty="0" err="1"/>
              <a:t>muvaffaqiyatli</a:t>
            </a:r>
            <a:r>
              <a:rPr lang="en-US" sz="1600" b="1" dirty="0"/>
              <a:t> </a:t>
            </a:r>
            <a:r>
              <a:rPr lang="en-US" sz="1600" b="1" dirty="0" err="1"/>
              <a:t>tasvirlanishiga</a:t>
            </a:r>
            <a:r>
              <a:rPr lang="en-US" sz="1600" b="1" dirty="0"/>
              <a:t> </a:t>
            </a:r>
            <a:r>
              <a:rPr lang="en-US" sz="1600" b="1" dirty="0" err="1"/>
              <a:t>yordam</a:t>
            </a:r>
            <a:r>
              <a:rPr lang="en-US" sz="1600" b="1" dirty="0"/>
              <a:t> </a:t>
            </a:r>
            <a:r>
              <a:rPr lang="en-US" sz="1600" b="1" dirty="0" err="1"/>
              <a:t>beradi</a:t>
            </a:r>
            <a:r>
              <a:rPr lang="en-US" sz="1600" b="1" dirty="0"/>
              <a:t>. </a:t>
            </a:r>
            <a:r>
              <a:rPr lang="en-US" sz="1600" b="1" dirty="0" err="1"/>
              <a:t>Masalan</a:t>
            </a:r>
            <a:r>
              <a:rPr lang="en-US" sz="1600" b="1" dirty="0"/>
              <a:t>, </a:t>
            </a:r>
            <a:r>
              <a:rPr lang="en-US" sz="1600" b="1" dirty="0" err="1"/>
              <a:t>to’q</a:t>
            </a:r>
            <a:r>
              <a:rPr lang="en-US" sz="1600" b="1" dirty="0"/>
              <a:t> </a:t>
            </a:r>
            <a:r>
              <a:rPr lang="en-US" sz="1600" b="1" dirty="0" err="1"/>
              <a:t>qizil</a:t>
            </a:r>
            <a:r>
              <a:rPr lang="en-US" sz="1600" b="1" dirty="0"/>
              <a:t> </a:t>
            </a:r>
            <a:r>
              <a:rPr lang="en-US" sz="1600" b="1" dirty="0" err="1"/>
              <a:t>narsalarda</a:t>
            </a:r>
            <a:r>
              <a:rPr lang="en-US" sz="1600" b="1" dirty="0"/>
              <a:t> </a:t>
            </a:r>
            <a:r>
              <a:rPr lang="en-US" sz="1600" b="1" dirty="0" err="1"/>
              <a:t>fon</a:t>
            </a:r>
            <a:r>
              <a:rPr lang="en-US" sz="1600" b="1" dirty="0"/>
              <a:t> </a:t>
            </a:r>
            <a:r>
              <a:rPr lang="en-US" sz="1600" b="1" dirty="0" err="1"/>
              <a:t>neytral</a:t>
            </a:r>
            <a:r>
              <a:rPr lang="en-US" sz="1600" b="1" dirty="0"/>
              <a:t> </a:t>
            </a:r>
            <a:r>
              <a:rPr lang="en-US" sz="1600" b="1" dirty="0" err="1"/>
              <a:t>qizil</a:t>
            </a:r>
            <a:r>
              <a:rPr lang="en-US" sz="1600" b="1" dirty="0"/>
              <a:t> </a:t>
            </a:r>
            <a:r>
              <a:rPr lang="en-US" sz="1600" b="1" dirty="0" err="1"/>
              <a:t>tanlanadi</a:t>
            </a:r>
            <a:r>
              <a:rPr lang="en-US" sz="1600" b="1" dirty="0"/>
              <a:t>, </a:t>
            </a:r>
            <a:r>
              <a:rPr lang="en-US" sz="1600" b="1" dirty="0" err="1"/>
              <a:t>agarda</a:t>
            </a:r>
            <a:r>
              <a:rPr lang="en-US" sz="1600" b="1" dirty="0"/>
              <a:t> </a:t>
            </a:r>
            <a:r>
              <a:rPr lang="en-US" sz="1600" b="1" dirty="0" err="1"/>
              <a:t>narsalar</a:t>
            </a:r>
            <a:r>
              <a:rPr lang="en-US" sz="1600" b="1" dirty="0"/>
              <a:t> </a:t>
            </a:r>
            <a:r>
              <a:rPr lang="en-US" sz="1600" b="1" dirty="0" err="1"/>
              <a:t>to’yingan</a:t>
            </a:r>
            <a:r>
              <a:rPr lang="en-US" sz="1600" b="1" dirty="0"/>
              <a:t> </a:t>
            </a:r>
            <a:r>
              <a:rPr lang="en-US" sz="1600" b="1" dirty="0" err="1"/>
              <a:t>och</a:t>
            </a:r>
            <a:r>
              <a:rPr lang="en-US" sz="1600" b="1" dirty="0"/>
              <a:t> </a:t>
            </a:r>
            <a:r>
              <a:rPr lang="en-US" sz="1600" b="1" dirty="0" err="1"/>
              <a:t>yashil</a:t>
            </a:r>
            <a:r>
              <a:rPr lang="en-US" sz="1600" b="1" dirty="0"/>
              <a:t> </a:t>
            </a:r>
            <a:r>
              <a:rPr lang="en-US" sz="1600" b="1" dirty="0" err="1"/>
              <a:t>bo’lsa</a:t>
            </a:r>
            <a:r>
              <a:rPr lang="en-US" sz="1600" b="1" dirty="0"/>
              <a:t>, </a:t>
            </a:r>
            <a:r>
              <a:rPr lang="en-US" sz="1600" b="1" dirty="0" err="1"/>
              <a:t>fon</a:t>
            </a:r>
            <a:r>
              <a:rPr lang="en-US" sz="1600" b="1" dirty="0"/>
              <a:t> </a:t>
            </a:r>
            <a:r>
              <a:rPr lang="en-US" sz="1600" b="1" dirty="0" err="1"/>
              <a:t>kam</a:t>
            </a:r>
            <a:r>
              <a:rPr lang="en-US" sz="1600" b="1" dirty="0"/>
              <a:t> </a:t>
            </a:r>
            <a:r>
              <a:rPr lang="en-US" sz="1600" b="1" dirty="0" err="1"/>
              <a:t>to’yingan</a:t>
            </a:r>
            <a:r>
              <a:rPr lang="en-US" sz="1600" b="1" dirty="0"/>
              <a:t> </a:t>
            </a:r>
            <a:r>
              <a:rPr lang="en-US" sz="1600" b="1" dirty="0" err="1"/>
              <a:t>to’q</a:t>
            </a:r>
            <a:r>
              <a:rPr lang="en-US" sz="1600" b="1" dirty="0"/>
              <a:t> </a:t>
            </a:r>
            <a:r>
              <a:rPr lang="en-US" sz="1600" b="1" dirty="0" err="1"/>
              <a:t>yashil</a:t>
            </a:r>
            <a:r>
              <a:rPr lang="en-US" sz="1600" b="1" dirty="0"/>
              <a:t> </a:t>
            </a:r>
            <a:r>
              <a:rPr lang="en-US" sz="1600" b="1" dirty="0" err="1"/>
              <a:t>bo’lgani</a:t>
            </a:r>
            <a:r>
              <a:rPr lang="en-US" sz="1600" b="1" dirty="0"/>
              <a:t> </a:t>
            </a:r>
            <a:r>
              <a:rPr lang="en-US" sz="1600" b="1" dirty="0" err="1"/>
              <a:t>ma’qul</a:t>
            </a:r>
            <a:r>
              <a:rPr lang="en-US" sz="1600" b="1" dirty="0"/>
              <a:t>.</a:t>
            </a:r>
            <a:endParaRPr lang="ru-RU" sz="1600" dirty="0"/>
          </a:p>
          <a:p>
            <a:r>
              <a:rPr lang="en-US" sz="1600" b="1" dirty="0" err="1"/>
              <a:t>Iloji</a:t>
            </a:r>
            <a:r>
              <a:rPr lang="en-US" sz="1600" b="1" dirty="0"/>
              <a:t> </a:t>
            </a:r>
            <a:r>
              <a:rPr lang="en-US" sz="1600" b="1" dirty="0" err="1"/>
              <a:t>boricha</a:t>
            </a:r>
            <a:r>
              <a:rPr lang="en-US" sz="1600" b="1" dirty="0"/>
              <a:t>, </a:t>
            </a:r>
            <a:r>
              <a:rPr lang="en-US" sz="1600" b="1" dirty="0" err="1"/>
              <a:t>natyurmort</a:t>
            </a:r>
            <a:r>
              <a:rPr lang="en-US" sz="1600" b="1" dirty="0"/>
              <a:t> </a:t>
            </a:r>
            <a:r>
              <a:rPr lang="en-US" sz="1600" b="1" dirty="0" err="1"/>
              <a:t>bilan</a:t>
            </a:r>
            <a:r>
              <a:rPr lang="en-US" sz="1600" b="1" dirty="0"/>
              <a:t> </a:t>
            </a:r>
            <a:r>
              <a:rPr lang="en-US" sz="1600" b="1" dirty="0" err="1"/>
              <a:t>tagligi</a:t>
            </a:r>
            <a:r>
              <a:rPr lang="en-US" sz="1600" b="1" dirty="0"/>
              <a:t> (</a:t>
            </a:r>
            <a:r>
              <a:rPr lang="en-US" sz="1600" b="1" dirty="0" err="1"/>
              <a:t>stolning</a:t>
            </a:r>
            <a:r>
              <a:rPr lang="en-US" sz="1600" b="1" dirty="0"/>
              <a:t> </a:t>
            </a:r>
            <a:r>
              <a:rPr lang="en-US" sz="1600" b="1" dirty="0" err="1"/>
              <a:t>gorizontal</a:t>
            </a:r>
            <a:r>
              <a:rPr lang="en-US" sz="1600" b="1" dirty="0"/>
              <a:t> </a:t>
            </a:r>
            <a:r>
              <a:rPr lang="en-US" sz="1600" b="1" dirty="0" err="1"/>
              <a:t>tekisligi</a:t>
            </a:r>
            <a:r>
              <a:rPr lang="en-US" sz="1600" b="1" dirty="0"/>
              <a:t>) </a:t>
            </a:r>
            <a:r>
              <a:rPr lang="en-US" sz="1600" b="1" dirty="0" err="1"/>
              <a:t>tabiiy</a:t>
            </a:r>
            <a:r>
              <a:rPr lang="en-US" sz="1600" b="1" dirty="0"/>
              <a:t> </a:t>
            </a:r>
            <a:r>
              <a:rPr lang="en-US" sz="1600" b="1" dirty="0" err="1"/>
              <a:t>bo’lishi</a:t>
            </a:r>
            <a:r>
              <a:rPr lang="en-US" sz="1600" b="1" dirty="0"/>
              <a:t> </a:t>
            </a:r>
            <a:r>
              <a:rPr lang="en-US" sz="1600" b="1" dirty="0" err="1"/>
              <a:t>kerak</a:t>
            </a:r>
            <a:r>
              <a:rPr lang="en-US" sz="1600" b="1" dirty="0"/>
              <a:t>. </a:t>
            </a:r>
            <a:r>
              <a:rPr lang="en-US" sz="1600" b="1" dirty="0" err="1"/>
              <a:t>Xonaning</a:t>
            </a:r>
            <a:r>
              <a:rPr lang="en-US" sz="1600" b="1" dirty="0"/>
              <a:t> </a:t>
            </a:r>
            <a:r>
              <a:rPr lang="en-US" sz="1600" b="1" dirty="0" err="1"/>
              <a:t>devori</a:t>
            </a:r>
            <a:r>
              <a:rPr lang="en-US" sz="1600" b="1" dirty="0"/>
              <a:t>, </a:t>
            </a:r>
            <a:r>
              <a:rPr lang="en-US" sz="1600" b="1" dirty="0" err="1" smtClean="0"/>
              <a:t>interyer</a:t>
            </a:r>
            <a:r>
              <a:rPr lang="en-US" sz="1600" b="1" dirty="0" smtClean="0"/>
              <a:t> </a:t>
            </a:r>
            <a:r>
              <a:rPr lang="en-US" sz="1600" b="1" dirty="0" err="1"/>
              <a:t>kengligi</a:t>
            </a:r>
            <a:r>
              <a:rPr lang="en-US" sz="1600" b="1" dirty="0"/>
              <a:t>, </a:t>
            </a:r>
            <a:r>
              <a:rPr lang="en-US" sz="1600" b="1" dirty="0" err="1"/>
              <a:t>yog’och</a:t>
            </a:r>
            <a:r>
              <a:rPr lang="en-US" sz="1600" b="1" dirty="0"/>
              <a:t> </a:t>
            </a:r>
            <a:r>
              <a:rPr lang="en-US" sz="1600" b="1" dirty="0" err="1"/>
              <a:t>uyning</a:t>
            </a:r>
            <a:r>
              <a:rPr lang="en-US" sz="1600" b="1" dirty="0"/>
              <a:t> </a:t>
            </a:r>
            <a:r>
              <a:rPr lang="en-US" sz="1600" b="1" dirty="0" err="1"/>
              <a:t>tashqi</a:t>
            </a:r>
            <a:r>
              <a:rPr lang="en-US" sz="1600" b="1" dirty="0"/>
              <a:t> </a:t>
            </a:r>
            <a:r>
              <a:rPr lang="en-US" sz="1600" b="1" dirty="0" err="1"/>
              <a:t>devorlari</a:t>
            </a:r>
            <a:r>
              <a:rPr lang="en-US" sz="1600" b="1" dirty="0"/>
              <a:t> </a:t>
            </a:r>
            <a:r>
              <a:rPr lang="en-US" sz="1600" b="1" dirty="0" err="1"/>
              <a:t>yoki</a:t>
            </a:r>
            <a:r>
              <a:rPr lang="en-US" sz="1600" b="1" dirty="0"/>
              <a:t> </a:t>
            </a:r>
            <a:r>
              <a:rPr lang="en-US" sz="1600" b="1" dirty="0" err="1"/>
              <a:t>uzoqdagi</a:t>
            </a:r>
            <a:r>
              <a:rPr lang="en-US" sz="1600" b="1" dirty="0"/>
              <a:t> </a:t>
            </a:r>
            <a:r>
              <a:rPr lang="en-US" sz="1600" b="1" dirty="0" err="1"/>
              <a:t>manzara</a:t>
            </a:r>
            <a:r>
              <a:rPr lang="en-US" sz="1600" b="1" dirty="0"/>
              <a:t> </a:t>
            </a:r>
            <a:r>
              <a:rPr lang="en-US" sz="1600" b="1" dirty="0" err="1"/>
              <a:t>kengligi</a:t>
            </a:r>
            <a:r>
              <a:rPr lang="en-US" sz="1600" b="1" dirty="0"/>
              <a:t> ham </a:t>
            </a:r>
            <a:r>
              <a:rPr lang="en-US" sz="1600" b="1" dirty="0" err="1"/>
              <a:t>fon</a:t>
            </a:r>
            <a:r>
              <a:rPr lang="en-US" sz="1600" b="1" dirty="0"/>
              <a:t> </a:t>
            </a:r>
            <a:r>
              <a:rPr lang="en-US" sz="1600" b="1" dirty="0" err="1"/>
              <a:t>o’rnida</a:t>
            </a:r>
            <a:r>
              <a:rPr lang="en-US" sz="1600" b="1" dirty="0"/>
              <a:t> </a:t>
            </a:r>
            <a:r>
              <a:rPr lang="en-US" sz="1600" b="1" dirty="0" err="1"/>
              <a:t>qo’llanilishi</a:t>
            </a:r>
            <a:r>
              <a:rPr lang="en-US" sz="1600" b="1" dirty="0"/>
              <a:t> </a:t>
            </a:r>
            <a:r>
              <a:rPr lang="en-US" sz="1600" b="1" dirty="0" err="1"/>
              <a:t>mumkin</a:t>
            </a:r>
            <a:r>
              <a:rPr lang="en-US" sz="1600" b="1" dirty="0"/>
              <a:t>. </a:t>
            </a:r>
            <a:r>
              <a:rPr lang="en-US" sz="1600" b="1" dirty="0" err="1"/>
              <a:t>Nima</a:t>
            </a:r>
            <a:r>
              <a:rPr lang="en-US" sz="1600" b="1" dirty="0"/>
              <a:t> </a:t>
            </a:r>
            <a:r>
              <a:rPr lang="en-US" sz="1600" b="1" dirty="0" err="1"/>
              <a:t>bo’lganda</a:t>
            </a:r>
            <a:r>
              <a:rPr lang="en-US" sz="1600" b="1" dirty="0"/>
              <a:t> ham u </a:t>
            </a:r>
            <a:r>
              <a:rPr lang="en-US" sz="1600" b="1" dirty="0" err="1"/>
              <a:t>natura</a:t>
            </a:r>
            <a:r>
              <a:rPr lang="en-US" sz="1600" b="1" dirty="0"/>
              <a:t> </a:t>
            </a:r>
            <a:r>
              <a:rPr lang="en-US" sz="1600" b="1" dirty="0" err="1"/>
              <a:t>qo’yilmasida</a:t>
            </a:r>
            <a:r>
              <a:rPr lang="en-US" sz="1600" b="1" dirty="0"/>
              <a:t> </a:t>
            </a:r>
            <a:r>
              <a:rPr lang="en-US" sz="1600" b="1" dirty="0" err="1"/>
              <a:t>hayotiy</a:t>
            </a:r>
            <a:r>
              <a:rPr lang="en-US" sz="1600" b="1" dirty="0"/>
              <a:t> </a:t>
            </a:r>
            <a:r>
              <a:rPr lang="en-US" sz="1600" b="1" dirty="0" err="1"/>
              <a:t>haqiqatni</a:t>
            </a:r>
            <a:r>
              <a:rPr lang="en-US" sz="1600" b="1" dirty="0"/>
              <a:t> </a:t>
            </a:r>
            <a:r>
              <a:rPr lang="en-US" sz="1600" b="1" dirty="0" err="1"/>
              <a:t>aks</a:t>
            </a:r>
            <a:r>
              <a:rPr lang="en-US" sz="1600" b="1" dirty="0"/>
              <a:t> </a:t>
            </a:r>
            <a:r>
              <a:rPr lang="en-US" sz="1600" b="1" dirty="0" err="1"/>
              <a:t>ettira</a:t>
            </a:r>
            <a:r>
              <a:rPr lang="en-US" sz="1600" b="1" dirty="0"/>
              <a:t> </a:t>
            </a:r>
            <a:r>
              <a:rPr lang="en-US" sz="1600" b="1" dirty="0" err="1"/>
              <a:t>olishi</a:t>
            </a:r>
            <a:r>
              <a:rPr lang="en-US" sz="1600" b="1" dirty="0"/>
              <a:t> </a:t>
            </a:r>
            <a:r>
              <a:rPr lang="en-US" sz="1600" b="1" dirty="0" err="1"/>
              <a:t>kerak</a:t>
            </a:r>
            <a:r>
              <a:rPr lang="en-US" sz="1600" b="1" dirty="0"/>
              <a:t>. </a:t>
            </a:r>
            <a:r>
              <a:rPr lang="en-US" sz="1600" b="1" dirty="0" err="1"/>
              <a:t>O’quv</a:t>
            </a:r>
            <a:r>
              <a:rPr lang="en-US" sz="1600" b="1" dirty="0"/>
              <a:t> </a:t>
            </a:r>
            <a:r>
              <a:rPr lang="en-US" sz="1600" b="1" dirty="0" err="1"/>
              <a:t>natyurmortining</a:t>
            </a:r>
            <a:r>
              <a:rPr lang="en-US" sz="1600" b="1" dirty="0"/>
              <a:t> </a:t>
            </a:r>
            <a:r>
              <a:rPr lang="en-US" sz="1600" b="1" dirty="0" err="1"/>
              <a:t>kompozitsiyasi</a:t>
            </a:r>
            <a:r>
              <a:rPr lang="en-US" sz="1600" b="1" dirty="0"/>
              <a:t> </a:t>
            </a:r>
            <a:r>
              <a:rPr lang="en-US" sz="1600" b="1" dirty="0" err="1"/>
              <a:t>turlicha</a:t>
            </a:r>
            <a:r>
              <a:rPr lang="en-US" sz="1600" b="1" dirty="0"/>
              <a:t> </a:t>
            </a:r>
            <a:r>
              <a:rPr lang="en-US" sz="1600" b="1" dirty="0" err="1" smtClean="0"/>
              <a:t>yechimga</a:t>
            </a:r>
            <a:r>
              <a:rPr lang="en-US" sz="1600" b="1" dirty="0" smtClean="0"/>
              <a:t> </a:t>
            </a:r>
            <a:r>
              <a:rPr lang="en-US" sz="1600" b="1" dirty="0" err="1"/>
              <a:t>egadir</a:t>
            </a:r>
            <a:r>
              <a:rPr lang="en-US" sz="1600" b="1" dirty="0"/>
              <a:t>. </a:t>
            </a:r>
            <a:r>
              <a:rPr lang="en-US" sz="1600" b="1" dirty="0" err="1"/>
              <a:t>Biroq</a:t>
            </a:r>
            <a:r>
              <a:rPr lang="en-US" sz="1600" b="1" dirty="0"/>
              <a:t> </a:t>
            </a:r>
            <a:r>
              <a:rPr lang="en-US" sz="1600" b="1" dirty="0" err="1"/>
              <a:t>badiiy</a:t>
            </a:r>
            <a:r>
              <a:rPr lang="en-US" sz="1600" b="1" dirty="0"/>
              <a:t> </a:t>
            </a:r>
            <a:r>
              <a:rPr lang="en-US" sz="1600" b="1" dirty="0" err="1"/>
              <a:t>pedagogika</a:t>
            </a:r>
            <a:r>
              <a:rPr lang="en-US" sz="1600" b="1" dirty="0"/>
              <a:t> </a:t>
            </a:r>
            <a:r>
              <a:rPr lang="en-US" sz="1600" b="1" dirty="0" err="1"/>
              <a:t>va</a:t>
            </a:r>
            <a:r>
              <a:rPr lang="en-US" sz="1600" b="1" dirty="0"/>
              <a:t> </a:t>
            </a:r>
            <a:r>
              <a:rPr lang="en-US" sz="1600" b="1" dirty="0" err="1"/>
              <a:t>realistik</a:t>
            </a:r>
            <a:r>
              <a:rPr lang="en-US" sz="1600" b="1" dirty="0"/>
              <a:t> </a:t>
            </a:r>
            <a:r>
              <a:rPr lang="en-US" sz="1600" b="1" dirty="0" err="1"/>
              <a:t>san’atda</a:t>
            </a:r>
            <a:r>
              <a:rPr lang="en-US" sz="1600" b="1" dirty="0"/>
              <a:t> </a:t>
            </a:r>
            <a:r>
              <a:rPr lang="en-US" sz="1600" b="1" dirty="0" err="1"/>
              <a:t>tabiat</a:t>
            </a:r>
            <a:r>
              <a:rPr lang="en-US" sz="1600" b="1" dirty="0"/>
              <a:t> </a:t>
            </a:r>
            <a:r>
              <a:rPr lang="en-US" sz="1600" b="1" dirty="0" err="1"/>
              <a:t>va</a:t>
            </a:r>
            <a:r>
              <a:rPr lang="en-US" sz="1600" b="1" dirty="0"/>
              <a:t> </a:t>
            </a:r>
            <a:r>
              <a:rPr lang="en-US" sz="1600" b="1" dirty="0" err="1"/>
              <a:t>bayon</a:t>
            </a:r>
            <a:r>
              <a:rPr lang="en-US" sz="1600" b="1" dirty="0"/>
              <a:t> </a:t>
            </a:r>
            <a:r>
              <a:rPr lang="en-US" sz="1600" b="1" dirty="0" err="1"/>
              <a:t>etilgan</a:t>
            </a:r>
            <a:r>
              <a:rPr lang="en-US" sz="1600" b="1" dirty="0"/>
              <a:t> </a:t>
            </a:r>
            <a:r>
              <a:rPr lang="en-US" sz="1600" b="1" dirty="0" err="1"/>
              <a:t>asosiy</a:t>
            </a:r>
            <a:r>
              <a:rPr lang="en-US" sz="1600" b="1" dirty="0"/>
              <a:t> </a:t>
            </a:r>
            <a:r>
              <a:rPr lang="en-US" sz="1600" b="1" dirty="0" err="1"/>
              <a:t>talablar</a:t>
            </a:r>
            <a:r>
              <a:rPr lang="en-US" sz="1600" b="1" dirty="0"/>
              <a:t> </a:t>
            </a:r>
            <a:r>
              <a:rPr lang="en-US" sz="1600" b="1" dirty="0" err="1"/>
              <a:t>o’zgarmay</a:t>
            </a:r>
            <a:r>
              <a:rPr lang="en-US" sz="1600" b="1" dirty="0"/>
              <a:t> </a:t>
            </a:r>
            <a:r>
              <a:rPr lang="en-US" sz="1600" b="1" dirty="0" err="1"/>
              <a:t>qolmoqda</a:t>
            </a:r>
            <a:r>
              <a:rPr lang="en-US" sz="1600" b="1" dirty="0"/>
              <a:t>: </a:t>
            </a:r>
            <a:r>
              <a:rPr lang="en-US" sz="1600" b="1" dirty="0" err="1"/>
              <a:t>aniqlik</a:t>
            </a:r>
            <a:r>
              <a:rPr lang="en-US" sz="1600" b="1" dirty="0"/>
              <a:t>, </a:t>
            </a:r>
            <a:r>
              <a:rPr lang="en-US" sz="1600" b="1" dirty="0" err="1"/>
              <a:t>badiiy</a:t>
            </a:r>
            <a:r>
              <a:rPr lang="en-US" sz="1600" b="1" dirty="0"/>
              <a:t> </a:t>
            </a:r>
            <a:r>
              <a:rPr lang="en-US" sz="1600" b="1" dirty="0" err="1"/>
              <a:t>ifodalilik</a:t>
            </a:r>
            <a:r>
              <a:rPr lang="en-US" sz="1600" b="1" dirty="0"/>
              <a:t>, </a:t>
            </a:r>
            <a:r>
              <a:rPr lang="en-US" sz="1600" b="1" dirty="0" err="1"/>
              <a:t>o’quv-metodik</a:t>
            </a:r>
            <a:r>
              <a:rPr lang="en-US" sz="1600" b="1" dirty="0"/>
              <a:t> </a:t>
            </a:r>
            <a:r>
              <a:rPr lang="en-US" sz="1600" b="1" dirty="0" err="1"/>
              <a:t>vazifalarning</a:t>
            </a:r>
            <a:r>
              <a:rPr lang="en-US" sz="1600" b="1" dirty="0"/>
              <a:t> </a:t>
            </a:r>
            <a:r>
              <a:rPr lang="en-US" sz="1600" b="1" dirty="0" err="1"/>
              <a:t>mavjudligi</a:t>
            </a:r>
            <a:r>
              <a:rPr lang="ru-RU" sz="1600" dirty="0" smtClean="0">
                <a:solidFill>
                  <a:srgbClr val="800000"/>
                </a:solidFill>
                <a:latin typeface="Times New Roman" panose="02020603050405020304" pitchFamily="18" charset="0"/>
                <a:cs typeface="Times New Roman" panose="02020603050405020304" pitchFamily="18" charset="0"/>
              </a:rPr>
              <a:t>.</a:t>
            </a:r>
          </a:p>
          <a:p>
            <a:pPr marL="0">
              <a:spcBef>
                <a:spcPts val="0"/>
              </a:spcBef>
            </a:pPr>
            <a:endParaRPr lang="ru-RU" sz="1600" dirty="0">
              <a:latin typeface="Times New Roman" panose="02020603050405020304" pitchFamily="18" charset="0"/>
              <a:cs typeface="Times New Roman" panose="02020603050405020304" pitchFamily="18" charset="0"/>
            </a:endParaRPr>
          </a:p>
        </p:txBody>
      </p:sp>
      <p:pic>
        <p:nvPicPr>
          <p:cNvPr id="8" name="Рисунок 7"/>
          <p:cNvPicPr/>
          <p:nvPr/>
        </p:nvPicPr>
        <p:blipFill>
          <a:blip r:embed="rId2">
            <a:extLst>
              <a:ext uri="{28A0092B-C50C-407E-A947-70E740481C1C}">
                <a14:useLocalDpi xmlns:a14="http://schemas.microsoft.com/office/drawing/2010/main" val="0"/>
              </a:ext>
            </a:extLst>
          </a:blip>
          <a:srcRect/>
          <a:stretch>
            <a:fillRect/>
          </a:stretch>
        </p:blipFill>
        <p:spPr bwMode="auto">
          <a:xfrm>
            <a:off x="226348" y="831484"/>
            <a:ext cx="2781300" cy="1962150"/>
          </a:xfrm>
          <a:prstGeom prst="rect">
            <a:avLst/>
          </a:prstGeom>
          <a:noFill/>
          <a:ln>
            <a:noFill/>
          </a:ln>
        </p:spPr>
      </p:pic>
      <p:pic>
        <p:nvPicPr>
          <p:cNvPr id="9" name="Рисунок 8"/>
          <p:cNvPicPr/>
          <p:nvPr/>
        </p:nvPicPr>
        <p:blipFill>
          <a:blip r:embed="rId3">
            <a:extLst>
              <a:ext uri="{28A0092B-C50C-407E-A947-70E740481C1C}">
                <a14:useLocalDpi xmlns:a14="http://schemas.microsoft.com/office/drawing/2010/main" val="0"/>
              </a:ext>
            </a:extLst>
          </a:blip>
          <a:srcRect/>
          <a:stretch>
            <a:fillRect/>
          </a:stretch>
        </p:blipFill>
        <p:spPr bwMode="auto">
          <a:xfrm>
            <a:off x="226348" y="3546109"/>
            <a:ext cx="2865755" cy="2000250"/>
          </a:xfrm>
          <a:prstGeom prst="rect">
            <a:avLst/>
          </a:prstGeom>
          <a:noFill/>
          <a:ln>
            <a:noFill/>
          </a:ln>
        </p:spPr>
      </p:pic>
    </p:spTree>
    <p:extLst>
      <p:ext uri="{BB962C8B-B14F-4D97-AF65-F5344CB8AC3E}">
        <p14:creationId xmlns:p14="http://schemas.microsoft.com/office/powerpoint/2010/main" val="42455973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p:cNvSpPr txBox="1">
            <a:spLocks/>
          </p:cNvSpPr>
          <p:nvPr/>
        </p:nvSpPr>
        <p:spPr>
          <a:xfrm>
            <a:off x="3149456" y="881754"/>
            <a:ext cx="5488441" cy="50074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z-Cyrl-UZ" sz="1800" b="1" dirty="0" smtClean="0">
                <a:solidFill>
                  <a:srgbClr val="FF0000"/>
                </a:solidFill>
              </a:rPr>
              <a:t>NATYURMORT</a:t>
            </a:r>
            <a:r>
              <a:rPr lang="en-US" sz="1800" b="1" dirty="0" smtClean="0">
                <a:solidFill>
                  <a:srgbClr val="FF0000"/>
                </a:solidFill>
              </a:rPr>
              <a:t>NI ISHLASH BOSQICHLARI</a:t>
            </a:r>
            <a:endParaRPr lang="ru-RU" sz="1800" dirty="0">
              <a:solidFill>
                <a:srgbClr val="FF0000"/>
              </a:solidFill>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r="51031" b="51096"/>
          <a:stretch>
            <a:fillRect/>
          </a:stretch>
        </p:blipFill>
        <p:spPr bwMode="auto">
          <a:xfrm>
            <a:off x="368495" y="936172"/>
            <a:ext cx="2662238" cy="264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l="51033" b="51053"/>
          <a:stretch>
            <a:fillRect/>
          </a:stretch>
        </p:blipFill>
        <p:spPr bwMode="auto">
          <a:xfrm>
            <a:off x="3283145" y="1775505"/>
            <a:ext cx="2665413" cy="2646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t="50403" r="51357"/>
          <a:stretch>
            <a:fillRect/>
          </a:stretch>
        </p:blipFill>
        <p:spPr bwMode="auto">
          <a:xfrm>
            <a:off x="6179768" y="3080430"/>
            <a:ext cx="2647950" cy="2682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l="50386" t="50403"/>
          <a:stretch>
            <a:fillRect/>
          </a:stretch>
        </p:blipFill>
        <p:spPr bwMode="auto">
          <a:xfrm>
            <a:off x="9137621" y="3784606"/>
            <a:ext cx="2700337" cy="2681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823691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p:cNvSpPr>
          <p:nvPr>
            <p:ph type="title"/>
          </p:nvPr>
        </p:nvSpPr>
        <p:spPr bwMode="auto">
          <a:xfrm>
            <a:off x="3803426" y="555171"/>
            <a:ext cx="4513262" cy="390302"/>
          </a:xfrm>
          <a:solidFill>
            <a:srgbClr val="000080">
              <a:alpha val="50195"/>
            </a:srgbClr>
          </a:solidFill>
          <a:ln w="28575">
            <a:solidFill>
              <a:srgbClr val="FFCC99"/>
            </a:solidFill>
            <a:miter lim="800000"/>
            <a:headEnd/>
            <a:tailEnd/>
          </a:ln>
        </p:spPr>
        <p:txBody>
          <a:bodyPr wrap="square" numCol="1" anchorCtr="0" compatLnSpc="1">
            <a:prstTxWarp prst="textNoShape">
              <a:avLst/>
            </a:prstTxWarp>
          </a:bodyPr>
          <a:lstStyle/>
          <a:p>
            <a:pPr algn="ctr"/>
            <a:r>
              <a:rPr lang="en-US" sz="1700" b="1" cap="none" dirty="0" smtClean="0">
                <a:solidFill>
                  <a:srgbClr val="FFFFFF"/>
                </a:solidFill>
                <a:latin typeface="Franklin Gothic Medium" pitchFamily="34" charset="0"/>
              </a:rPr>
              <a:t>“</a:t>
            </a:r>
            <a:r>
              <a:rPr lang="en-US" sz="1700" b="1" dirty="0" smtClean="0">
                <a:solidFill>
                  <a:srgbClr val="FFFFFF"/>
                </a:solidFill>
                <a:latin typeface="Times New Roman" pitchFamily="18" charset="0"/>
              </a:rPr>
              <a:t>ASSISMENT</a:t>
            </a:r>
            <a:r>
              <a:rPr lang="en-US" sz="1700" b="1" cap="none" dirty="0" smtClean="0">
                <a:solidFill>
                  <a:srgbClr val="FFFFFF"/>
                </a:solidFill>
                <a:latin typeface="Franklin Gothic Medium" pitchFamily="34" charset="0"/>
              </a:rPr>
              <a:t>”</a:t>
            </a:r>
            <a:r>
              <a:rPr lang="ru-RU" sz="1700" b="1" cap="none" dirty="0" smtClean="0">
                <a:solidFill>
                  <a:srgbClr val="FFFFFF"/>
                </a:solidFill>
                <a:latin typeface="Times New Roman" pitchFamily="18" charset="0"/>
              </a:rPr>
              <a:t> </a:t>
            </a:r>
            <a:r>
              <a:rPr lang="en-US" sz="1700" b="1" cap="none" dirty="0" smtClean="0">
                <a:solidFill>
                  <a:srgbClr val="FFFFFF"/>
                </a:solidFill>
                <a:latin typeface="Times New Roman" pitchFamily="18" charset="0"/>
              </a:rPr>
              <a:t> </a:t>
            </a:r>
            <a:r>
              <a:rPr lang="ru-RU" sz="1700" b="1" cap="none" dirty="0" smtClean="0">
                <a:solidFill>
                  <a:srgbClr val="FFFFFF"/>
                </a:solidFill>
                <a:latin typeface="Times New Roman" pitchFamily="18" charset="0"/>
              </a:rPr>
              <a:t>ТЕХ</a:t>
            </a:r>
            <a:r>
              <a:rPr lang="en-US" sz="1700" b="1" cap="none" dirty="0" smtClean="0">
                <a:solidFill>
                  <a:srgbClr val="FFFFFF"/>
                </a:solidFill>
                <a:latin typeface="Times New Roman" pitchFamily="18" charset="0"/>
              </a:rPr>
              <a:t>NIKASI</a:t>
            </a:r>
            <a:endParaRPr lang="ru-RU" sz="1700" b="1" cap="none" dirty="0" smtClean="0">
              <a:solidFill>
                <a:srgbClr val="FFFFFF"/>
              </a:solidFill>
              <a:latin typeface="Times New Roman" pitchFamily="18" charset="0"/>
            </a:endParaRPr>
          </a:p>
        </p:txBody>
      </p:sp>
      <p:sp>
        <p:nvSpPr>
          <p:cNvPr id="8" name="Rectangle 3"/>
          <p:cNvSpPr>
            <a:spLocks noGrp="1"/>
          </p:cNvSpPr>
          <p:nvPr>
            <p:ph sz="half" idx="1"/>
          </p:nvPr>
        </p:nvSpPr>
        <p:spPr>
          <a:xfrm>
            <a:off x="1846038" y="1088574"/>
            <a:ext cx="4038600" cy="2362200"/>
          </a:xfrm>
          <a:ln w="28575">
            <a:solidFill>
              <a:srgbClr val="00B0F0"/>
            </a:solidFill>
          </a:ln>
        </p:spPr>
        <p:txBody>
          <a:bodyPr>
            <a:normAutofit fontScale="92500" lnSpcReduction="10000"/>
          </a:bodyPr>
          <a:lstStyle/>
          <a:p>
            <a:pPr marL="0" indent="0" algn="ctr">
              <a:buNone/>
            </a:pPr>
            <a:r>
              <a:rPr lang="uz-Cyrl-UZ" sz="1200" b="1" dirty="0">
                <a:solidFill>
                  <a:srgbClr val="C00000"/>
                </a:solidFill>
              </a:rPr>
              <a:t>T</a:t>
            </a:r>
            <a:r>
              <a:rPr lang="en-US" sz="1200" b="1" dirty="0" err="1">
                <a:solidFill>
                  <a:srgbClr val="C00000"/>
                </a:solidFill>
              </a:rPr>
              <a:t>est</a:t>
            </a:r>
            <a:endParaRPr lang="ru-RU" sz="1200" dirty="0">
              <a:solidFill>
                <a:srgbClr val="C00000"/>
              </a:solidFill>
            </a:endParaRPr>
          </a:p>
          <a:p>
            <a:pPr marL="0" indent="0" algn="ctr">
              <a:buNone/>
            </a:pPr>
            <a:r>
              <a:rPr lang="en-US" sz="1200" b="1" dirty="0">
                <a:solidFill>
                  <a:srgbClr val="C00000"/>
                </a:solidFill>
              </a:rPr>
              <a:t>1.Tasviriy </a:t>
            </a:r>
            <a:r>
              <a:rPr lang="en-US" sz="1200" b="1" dirty="0" err="1">
                <a:solidFill>
                  <a:srgbClr val="C00000"/>
                </a:solidFill>
              </a:rPr>
              <a:t>san’at</a:t>
            </a:r>
            <a:r>
              <a:rPr lang="uz-Cyrl-UZ" sz="1200" b="1" dirty="0">
                <a:solidFill>
                  <a:srgbClr val="C00000"/>
                </a:solidFill>
              </a:rPr>
              <a:t>ning qaysi janri dengizni va okeanni tasvirlaydi?</a:t>
            </a:r>
            <a:endParaRPr lang="ru-RU" sz="1200" dirty="0">
              <a:solidFill>
                <a:srgbClr val="C00000"/>
              </a:solidFill>
            </a:endParaRPr>
          </a:p>
          <a:p>
            <a:r>
              <a:rPr lang="uz-Cyrl-UZ" sz="1200" b="1" dirty="0">
                <a:solidFill>
                  <a:srgbClr val="1818B4"/>
                </a:solidFill>
              </a:rPr>
              <a:t>A. Maishiy janr</a:t>
            </a:r>
            <a:endParaRPr lang="ru-RU" sz="1200" dirty="0">
              <a:solidFill>
                <a:srgbClr val="1818B4"/>
              </a:solidFill>
            </a:endParaRPr>
          </a:p>
          <a:p>
            <a:r>
              <a:rPr lang="uz-Cyrl-UZ" sz="1200" b="1" dirty="0">
                <a:solidFill>
                  <a:srgbClr val="1818B4"/>
                </a:solidFill>
              </a:rPr>
              <a:t>V. Tarixiy janr</a:t>
            </a:r>
            <a:endParaRPr lang="ru-RU" sz="1200" dirty="0">
              <a:solidFill>
                <a:srgbClr val="1818B4"/>
              </a:solidFill>
            </a:endParaRPr>
          </a:p>
          <a:p>
            <a:r>
              <a:rPr lang="uz-Cyrl-UZ" sz="1200" b="1" dirty="0">
                <a:solidFill>
                  <a:srgbClr val="1818B4"/>
                </a:solidFill>
              </a:rPr>
              <a:t>S. Manzara janri</a:t>
            </a:r>
            <a:endParaRPr lang="ru-RU" sz="1200" dirty="0">
              <a:solidFill>
                <a:srgbClr val="1818B4"/>
              </a:solidFill>
            </a:endParaRPr>
          </a:p>
          <a:p>
            <a:r>
              <a:rPr lang="en-US" sz="1200" b="1" dirty="0">
                <a:solidFill>
                  <a:srgbClr val="1818B4"/>
                </a:solidFill>
              </a:rPr>
              <a:t>D. Marina </a:t>
            </a:r>
            <a:r>
              <a:rPr lang="en-US" sz="1200" b="1" dirty="0" err="1">
                <a:solidFill>
                  <a:srgbClr val="1818B4"/>
                </a:solidFill>
              </a:rPr>
              <a:t>janri</a:t>
            </a:r>
            <a:endParaRPr lang="ru-RU" sz="1200" dirty="0">
              <a:solidFill>
                <a:srgbClr val="1818B4"/>
              </a:solidFill>
            </a:endParaRPr>
          </a:p>
          <a:p>
            <a:pPr marL="0" indent="0" algn="ctr">
              <a:buNone/>
            </a:pPr>
            <a:r>
              <a:rPr lang="en-US" sz="1200" b="1" dirty="0">
                <a:solidFill>
                  <a:srgbClr val="C00000"/>
                </a:solidFill>
              </a:rPr>
              <a:t>2. </a:t>
            </a:r>
            <a:r>
              <a:rPr lang="en-US" sz="1200" b="1" dirty="0" err="1">
                <a:solidFill>
                  <a:srgbClr val="C00000"/>
                </a:solidFill>
              </a:rPr>
              <a:t>Rangtasvirda</a:t>
            </a:r>
            <a:r>
              <a:rPr lang="en-US" sz="1200" b="1" dirty="0">
                <a:solidFill>
                  <a:srgbClr val="C00000"/>
                </a:solidFill>
              </a:rPr>
              <a:t> marina </a:t>
            </a:r>
            <a:r>
              <a:rPr lang="en-US" sz="1200" b="1" dirty="0" err="1">
                <a:solidFill>
                  <a:srgbClr val="C00000"/>
                </a:solidFill>
              </a:rPr>
              <a:t>janrida</a:t>
            </a:r>
            <a:r>
              <a:rPr lang="en-US" sz="1200" b="1" dirty="0">
                <a:solidFill>
                  <a:srgbClr val="C00000"/>
                </a:solidFill>
              </a:rPr>
              <a:t> </a:t>
            </a:r>
            <a:r>
              <a:rPr lang="en-US" sz="1200" b="1" dirty="0" err="1">
                <a:solidFill>
                  <a:srgbClr val="C00000"/>
                </a:solidFill>
              </a:rPr>
              <a:t>ishlagan</a:t>
            </a:r>
            <a:r>
              <a:rPr lang="en-US" sz="1200" b="1" dirty="0">
                <a:solidFill>
                  <a:srgbClr val="C00000"/>
                </a:solidFill>
              </a:rPr>
              <a:t> </a:t>
            </a:r>
            <a:r>
              <a:rPr lang="en-US" sz="1200" b="1" dirty="0" err="1">
                <a:solidFill>
                  <a:srgbClr val="C00000"/>
                </a:solidFill>
              </a:rPr>
              <a:t>rassomlar</a:t>
            </a:r>
            <a:r>
              <a:rPr lang="en-US" sz="1200" b="1" dirty="0">
                <a:solidFill>
                  <a:srgbClr val="C00000"/>
                </a:solidFill>
              </a:rPr>
              <a:t>?</a:t>
            </a:r>
            <a:endParaRPr lang="ru-RU" sz="1200" dirty="0">
              <a:solidFill>
                <a:srgbClr val="C00000"/>
              </a:solidFill>
            </a:endParaRPr>
          </a:p>
          <a:p>
            <a:r>
              <a:rPr lang="en-US" sz="1200" b="1" dirty="0">
                <a:solidFill>
                  <a:srgbClr val="1818B4"/>
                </a:solidFill>
              </a:rPr>
              <a:t>A. </a:t>
            </a:r>
            <a:r>
              <a:rPr lang="en-US" sz="1200" b="1" dirty="0" err="1">
                <a:solidFill>
                  <a:srgbClr val="1818B4"/>
                </a:solidFill>
              </a:rPr>
              <a:t>I.Ayvazovskiy</a:t>
            </a:r>
            <a:endParaRPr lang="ru-RU" sz="1200" dirty="0">
              <a:solidFill>
                <a:srgbClr val="1818B4"/>
              </a:solidFill>
            </a:endParaRPr>
          </a:p>
          <a:p>
            <a:r>
              <a:rPr lang="en-US" sz="1200" b="1" dirty="0">
                <a:solidFill>
                  <a:srgbClr val="1818B4"/>
                </a:solidFill>
              </a:rPr>
              <a:t>V. N.</a:t>
            </a:r>
            <a:r>
              <a:rPr lang="uz-Cyrl-UZ" sz="1200" b="1" dirty="0">
                <a:solidFill>
                  <a:srgbClr val="1818B4"/>
                </a:solidFill>
              </a:rPr>
              <a:t>Qo’ziboev</a:t>
            </a:r>
            <a:endParaRPr lang="ru-RU" sz="1200" dirty="0">
              <a:solidFill>
                <a:srgbClr val="1818B4"/>
              </a:solidFill>
            </a:endParaRPr>
          </a:p>
          <a:p>
            <a:r>
              <a:rPr lang="uz-Cyrl-UZ" sz="1200" b="1" dirty="0">
                <a:solidFill>
                  <a:srgbClr val="1818B4"/>
                </a:solidFill>
              </a:rPr>
              <a:t>S. R.Choriyev</a:t>
            </a:r>
            <a:endParaRPr lang="ru-RU" sz="1200" dirty="0">
              <a:solidFill>
                <a:srgbClr val="1818B4"/>
              </a:solidFill>
            </a:endParaRPr>
          </a:p>
          <a:p>
            <a:r>
              <a:rPr lang="en-US" sz="1200" b="1" dirty="0">
                <a:solidFill>
                  <a:srgbClr val="1818B4"/>
                </a:solidFill>
              </a:rPr>
              <a:t>D. </a:t>
            </a:r>
            <a:r>
              <a:rPr lang="en-US" sz="1200" b="1" dirty="0" err="1">
                <a:solidFill>
                  <a:srgbClr val="1818B4"/>
                </a:solidFill>
              </a:rPr>
              <a:t>A.Abdullayev</a:t>
            </a:r>
            <a:endParaRPr lang="ru-RU" sz="1000" b="1" dirty="0" smtClean="0">
              <a:solidFill>
                <a:srgbClr val="1818B4"/>
              </a:solidFill>
              <a:latin typeface="Times New Roman" pitchFamily="18" charset="0"/>
            </a:endParaRPr>
          </a:p>
        </p:txBody>
      </p:sp>
      <p:sp>
        <p:nvSpPr>
          <p:cNvPr id="9" name="Rectangle 4"/>
          <p:cNvSpPr>
            <a:spLocks noGrp="1"/>
          </p:cNvSpPr>
          <p:nvPr>
            <p:ph sz="half" idx="2"/>
          </p:nvPr>
        </p:nvSpPr>
        <p:spPr>
          <a:xfrm>
            <a:off x="6439822" y="1081998"/>
            <a:ext cx="4038600" cy="2362200"/>
          </a:xfrm>
          <a:ln w="38100">
            <a:solidFill>
              <a:schemeClr val="accent4">
                <a:lumMod val="60000"/>
                <a:lumOff val="40000"/>
              </a:schemeClr>
            </a:solidFill>
          </a:ln>
        </p:spPr>
        <p:txBody>
          <a:bodyPr>
            <a:normAutofit fontScale="92500" lnSpcReduction="10000"/>
          </a:bodyPr>
          <a:lstStyle/>
          <a:p>
            <a:pPr marL="0" indent="0" algn="ctr">
              <a:buNone/>
            </a:pPr>
            <a:r>
              <a:rPr lang="uz-Cyrl-UZ" sz="1400" b="1" dirty="0">
                <a:solidFill>
                  <a:srgbClr val="C00000"/>
                </a:solidFill>
              </a:rPr>
              <a:t>Muammoli </a:t>
            </a:r>
            <a:r>
              <a:rPr lang="uz-Cyrl-UZ" sz="1400" b="1" dirty="0" smtClean="0">
                <a:solidFill>
                  <a:srgbClr val="C00000"/>
                </a:solidFill>
              </a:rPr>
              <a:t>vaziyat</a:t>
            </a:r>
            <a:endParaRPr lang="en-US" sz="1400" b="1" dirty="0" smtClean="0">
              <a:solidFill>
                <a:srgbClr val="C00000"/>
              </a:solidFill>
            </a:endParaRPr>
          </a:p>
          <a:p>
            <a:pPr marL="0" indent="0" algn="ctr">
              <a:buNone/>
            </a:pPr>
            <a:endParaRPr lang="ru-RU" sz="1400" dirty="0"/>
          </a:p>
          <a:p>
            <a:pPr marL="0" indent="0">
              <a:buNone/>
            </a:pPr>
            <a:r>
              <a:rPr lang="uz-Cyrl-UZ" sz="1400" b="1" dirty="0" smtClean="0">
                <a:solidFill>
                  <a:srgbClr val="1818B4"/>
                </a:solidFill>
              </a:rPr>
              <a:t>Sizga </a:t>
            </a:r>
            <a:r>
              <a:rPr lang="uz-Cyrl-UZ" sz="1400" b="1" dirty="0">
                <a:solidFill>
                  <a:srgbClr val="1818B4"/>
                </a:solidFill>
              </a:rPr>
              <a:t>darsda vazifa berildi: dengizning fasli bo’yicha ko’rinishlarini ta’riflab berish, lekin siz dengizni ko’rmagansiz. Nima qilgan bo’lardingiz, ko’proq qaysi rassomning ijodi bilan yaqindan tanishasiz?</a:t>
            </a:r>
            <a:endParaRPr lang="ru-RU" sz="1400" dirty="0">
              <a:solidFill>
                <a:srgbClr val="1818B4"/>
              </a:solidFill>
            </a:endParaRPr>
          </a:p>
        </p:txBody>
      </p:sp>
      <p:sp>
        <p:nvSpPr>
          <p:cNvPr id="10" name="Rectangle 5"/>
          <p:cNvSpPr>
            <a:spLocks noGrp="1"/>
          </p:cNvSpPr>
          <p:nvPr>
            <p:ph sz="quarter" idx="4294967295"/>
          </p:nvPr>
        </p:nvSpPr>
        <p:spPr>
          <a:xfrm>
            <a:off x="1872343" y="3985192"/>
            <a:ext cx="4038600" cy="2519362"/>
          </a:xfrm>
          <a:ln w="19050">
            <a:solidFill>
              <a:srgbClr val="92D050"/>
            </a:solidFill>
          </a:ln>
        </p:spPr>
        <p:txBody>
          <a:bodyPr/>
          <a:lstStyle/>
          <a:p>
            <a:pPr marL="0" indent="0" algn="ctr">
              <a:buNone/>
            </a:pPr>
            <a:r>
              <a:rPr lang="ru-RU" sz="1400" b="1" dirty="0" err="1">
                <a:solidFill>
                  <a:srgbClr val="C00000"/>
                </a:solidFill>
              </a:rPr>
              <a:t>Simptom</a:t>
            </a:r>
            <a:endParaRPr lang="ru-RU" sz="1400" dirty="0">
              <a:solidFill>
                <a:srgbClr val="C00000"/>
              </a:solidFill>
            </a:endParaRPr>
          </a:p>
          <a:p>
            <a:r>
              <a:rPr lang="uz-Cyrl-UZ" sz="1400" b="1" dirty="0">
                <a:solidFill>
                  <a:srgbClr val="1818B4"/>
                </a:solidFill>
              </a:rPr>
              <a:t>Marina janri bu .........</a:t>
            </a:r>
            <a:endParaRPr lang="ru-RU" sz="1400" dirty="0">
              <a:solidFill>
                <a:srgbClr val="1818B4"/>
              </a:solidFill>
            </a:endParaRPr>
          </a:p>
          <a:p>
            <a:r>
              <a:rPr lang="uz-Cyrl-UZ" sz="1400" b="1" dirty="0">
                <a:solidFill>
                  <a:srgbClr val="1818B4"/>
                </a:solidFill>
              </a:rPr>
              <a:t>Marina janri manzara janriga kiradi mi? </a:t>
            </a:r>
            <a:endParaRPr lang="ru-RU" sz="1400" dirty="0">
              <a:solidFill>
                <a:srgbClr val="1818B4"/>
              </a:solidFill>
            </a:endParaRPr>
          </a:p>
          <a:p>
            <a:pPr marL="0" indent="0">
              <a:buNone/>
            </a:pPr>
            <a:endParaRPr lang="ru-RU" sz="1400" dirty="0"/>
          </a:p>
        </p:txBody>
      </p:sp>
      <p:sp>
        <p:nvSpPr>
          <p:cNvPr id="11" name="Rectangle 6"/>
          <p:cNvSpPr>
            <a:spLocks noGrp="1"/>
          </p:cNvSpPr>
          <p:nvPr>
            <p:ph sz="quarter" idx="4294967295"/>
          </p:nvPr>
        </p:nvSpPr>
        <p:spPr>
          <a:xfrm>
            <a:off x="6445931" y="3948798"/>
            <a:ext cx="3960812" cy="2517317"/>
          </a:xfrm>
          <a:ln w="28575">
            <a:solidFill>
              <a:srgbClr val="FFFF00"/>
            </a:solidFill>
          </a:ln>
        </p:spPr>
        <p:txBody>
          <a:bodyPr/>
          <a:lstStyle/>
          <a:p>
            <a:pPr marL="0" indent="0" algn="ctr">
              <a:buNone/>
            </a:pPr>
            <a:r>
              <a:rPr lang="ru-RU" sz="1400" b="1" dirty="0" err="1">
                <a:solidFill>
                  <a:srgbClr val="C00000"/>
                </a:solidFill>
              </a:rPr>
              <a:t>Amaliy</a:t>
            </a:r>
            <a:r>
              <a:rPr lang="ru-RU" sz="1400" b="1" dirty="0">
                <a:solidFill>
                  <a:srgbClr val="C00000"/>
                </a:solidFill>
              </a:rPr>
              <a:t> k</a:t>
            </a:r>
            <a:r>
              <a:rPr lang="uz-Cyrl-UZ" sz="1400" b="1" dirty="0">
                <a:solidFill>
                  <a:srgbClr val="C00000"/>
                </a:solidFill>
              </a:rPr>
              <a:t>o’nikma</a:t>
            </a:r>
            <a:endParaRPr lang="ru-RU" sz="1400" dirty="0">
              <a:solidFill>
                <a:srgbClr val="C00000"/>
              </a:solidFill>
            </a:endParaRPr>
          </a:p>
          <a:p>
            <a:pPr marL="0" indent="0">
              <a:buNone/>
            </a:pPr>
            <a:r>
              <a:rPr lang="uz-Cyrl-UZ" sz="1400" b="1" dirty="0">
                <a:solidFill>
                  <a:srgbClr val="1818B4"/>
                </a:solidFill>
              </a:rPr>
              <a:t>Ushbu asarni chizgan rassom </a:t>
            </a:r>
            <a:r>
              <a:rPr lang="en-US" sz="1400" b="1" dirty="0" err="1" smtClean="0">
                <a:solidFill>
                  <a:srgbClr val="1818B4"/>
                </a:solidFill>
              </a:rPr>
              <a:t>rassom</a:t>
            </a:r>
            <a:r>
              <a:rPr lang="en-US" sz="1400" b="1" dirty="0" smtClean="0">
                <a:solidFill>
                  <a:srgbClr val="1818B4"/>
                </a:solidFill>
              </a:rPr>
              <a:t> </a:t>
            </a:r>
            <a:r>
              <a:rPr lang="en-US" sz="1400" b="1" dirty="0" err="1" smtClean="0">
                <a:solidFill>
                  <a:srgbClr val="1818B4"/>
                </a:solidFill>
              </a:rPr>
              <a:t>va</a:t>
            </a:r>
            <a:r>
              <a:rPr lang="en-US" sz="1400" b="1" dirty="0" smtClean="0">
                <a:solidFill>
                  <a:srgbClr val="1818B4"/>
                </a:solidFill>
              </a:rPr>
              <a:t> </a:t>
            </a:r>
            <a:r>
              <a:rPr lang="en-US" sz="1400" b="1" dirty="0" err="1" smtClean="0">
                <a:solidFill>
                  <a:srgbClr val="1818B4"/>
                </a:solidFill>
              </a:rPr>
              <a:t>uning</a:t>
            </a:r>
            <a:r>
              <a:rPr lang="en-US" sz="1400" b="1" dirty="0" smtClean="0">
                <a:solidFill>
                  <a:srgbClr val="1818B4"/>
                </a:solidFill>
              </a:rPr>
              <a:t> </a:t>
            </a:r>
            <a:r>
              <a:rPr lang="en-US" sz="1400" b="1" dirty="0" err="1" smtClean="0">
                <a:solidFill>
                  <a:srgbClr val="1818B4"/>
                </a:solidFill>
              </a:rPr>
              <a:t>ijodidan</a:t>
            </a:r>
            <a:r>
              <a:rPr lang="uz-Cyrl-UZ" sz="1400" b="1" dirty="0" smtClean="0">
                <a:solidFill>
                  <a:srgbClr val="1818B4"/>
                </a:solidFill>
              </a:rPr>
              <a:t> </a:t>
            </a:r>
            <a:r>
              <a:rPr lang="uz-Cyrl-UZ" sz="1400" b="1" dirty="0">
                <a:solidFill>
                  <a:srgbClr val="1818B4"/>
                </a:solidFill>
              </a:rPr>
              <a:t>qisqacha ma’lumot bering.</a:t>
            </a:r>
            <a:endParaRPr lang="ru-RU" sz="1400" dirty="0" smtClean="0">
              <a:solidFill>
                <a:srgbClr val="1818B4"/>
              </a:solidFill>
              <a:latin typeface="Times New Roman" pitchFamily="18" charset="0"/>
            </a:endParaRPr>
          </a:p>
        </p:txBody>
      </p:sp>
      <p:pic>
        <p:nvPicPr>
          <p:cNvPr id="1026" name="Picture 2" descr="Образный мир живописи Акмаля Нура | Статья в журнале «Молодой уче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5219" y="4732110"/>
            <a:ext cx="2857500" cy="16573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Постеры в жанре «марина» | Репродукции картин в жанре «марина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9803" y="4779734"/>
            <a:ext cx="2847975" cy="1609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9371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58830" y="497201"/>
            <a:ext cx="11506200" cy="5632311"/>
          </a:xfrm>
          <a:prstGeom prst="rect">
            <a:avLst/>
          </a:prstGeom>
        </p:spPr>
        <p:txBody>
          <a:bodyPr wrap="square">
            <a:spAutoFit/>
          </a:bodyPr>
          <a:lstStyle/>
          <a:p>
            <a:pPr algn="ctr"/>
            <a:r>
              <a:rPr lang="uz-Cyrl-UZ" b="1" dirty="0" smtClean="0">
                <a:solidFill>
                  <a:srgbClr val="C00000"/>
                </a:solidFill>
              </a:rPr>
              <a:t>XULOSA</a:t>
            </a:r>
            <a:endParaRPr lang="en-US" b="1" dirty="0" smtClean="0">
              <a:solidFill>
                <a:srgbClr val="C00000"/>
              </a:solidFill>
            </a:endParaRPr>
          </a:p>
          <a:p>
            <a:pPr algn="just">
              <a:lnSpc>
                <a:spcPct val="150000"/>
              </a:lnSpc>
            </a:pPr>
            <a:r>
              <a:rPr lang="uz-Cyrl-UZ" b="1" dirty="0">
                <a:solidFill>
                  <a:srgbClr val="1818B4"/>
                </a:solidFill>
              </a:rPr>
              <a:t>	Tasviriy san’at o’qituvchilari nafaqat o’zlari yaxshi rasm chiza olishlari,  balki  o’z bilimlarini dars jarayonida kelajak yoshlarga ham etkaza  olishlari kerak. Shu bilan birga, o’qituvchi amalga oshirishi lozim bo’lgan har qanday tadbirdan ko’zda tutilgan maqsadni aniq va real belgilashi va uni amalga oshirish yo’llarini to’g’ri belgilay olishi kerak. Mamlakatimizda ta’limga alohida e’tibor berilgan holda uni yangi pedagogik tizimga o’tkazish bugungi kunning bosh vazifalaridan biriga aylanib, uzluksiz ta’limni yo’lga qo’yishda ham ilmiy asos bo’lib xizmat qiladi. Ma’lumki, har bir mamlakat va jamiyat o’zining ta’lim-tarbiya tizimiga va o’qitish texnologiyasiga ega bo’ladi. Lekin bu pedagogik  texnologiyada, kelajak yoshlarni tarbiyalash uchun  albatta, jahon va umuminsoniy ta’lim-tarbiya tizimda va o’qitish texnologiyasidan ijodiy foydalanib, undan bahramand bo’linadi.</a:t>
            </a:r>
            <a:endParaRPr lang="ru-RU" dirty="0">
              <a:solidFill>
                <a:srgbClr val="1818B4"/>
              </a:solidFill>
            </a:endParaRPr>
          </a:p>
          <a:p>
            <a:pPr algn="just">
              <a:lnSpc>
                <a:spcPct val="150000"/>
              </a:lnSpc>
            </a:pPr>
            <a:r>
              <a:rPr lang="uz-Cyrl-UZ" b="1" dirty="0">
                <a:solidFill>
                  <a:srgbClr val="1818B4"/>
                </a:solidFill>
              </a:rPr>
              <a:t>	Rangtasvir-barcha tasviriy san’at turlarining: rangtasvir, dekorativ amaliy san’at, grafika, haykaltaroshlikning asosi sifatida bo’lajak   pedagog rassomlarga borliqni  ko’rib-kuzatib to’g’ri tasvirlash, borliqni idrok etish, qo’l, ong va sezgi organlarini shakllantirish hamda bo’lajak rassom o’qituvchilarini tasviriy san’atni mukammal o’rgatishni maqsad qilib qo’yadi</a:t>
            </a:r>
            <a:r>
              <a:rPr lang="uz-Cyrl-UZ" dirty="0" smtClean="0">
                <a:solidFill>
                  <a:srgbClr val="1818B4"/>
                </a:solidFill>
                <a:latin typeface="Times New Roman" pitchFamily="18" charset="0"/>
                <a:cs typeface="Times New Roman" pitchFamily="18" charset="0"/>
              </a:rPr>
              <a:t>.</a:t>
            </a:r>
            <a:endParaRPr lang="ru-RU" dirty="0">
              <a:solidFill>
                <a:srgbClr val="1818B4"/>
              </a:solidFill>
              <a:latin typeface="Times New Roman" pitchFamily="18" charset="0"/>
              <a:cs typeface="Times New Roman" pitchFamily="18" charset="0"/>
            </a:endParaRPr>
          </a:p>
          <a:p>
            <a:pPr algn="just"/>
            <a:r>
              <a:rPr lang="uz-Cyrl-UZ" dirty="0" smtClean="0">
                <a:solidFill>
                  <a:srgbClr val="1818B4"/>
                </a:solidFill>
                <a:latin typeface="Times New Roman" pitchFamily="18" charset="0"/>
                <a:cs typeface="Times New Roman" pitchFamily="18" charset="0"/>
              </a:rPr>
              <a:t>	</a:t>
            </a:r>
            <a:endParaRPr lang="ru-RU" dirty="0">
              <a:solidFill>
                <a:srgbClr val="1818B4"/>
              </a:solidFill>
              <a:latin typeface="Times New Roman" pitchFamily="18" charset="0"/>
              <a:cs typeface="Times New Roman" pitchFamily="18" charset="0"/>
            </a:endParaRPr>
          </a:p>
        </p:txBody>
      </p:sp>
    </p:spTree>
    <p:extLst>
      <p:ext uri="{BB962C8B-B14F-4D97-AF65-F5344CB8AC3E}">
        <p14:creationId xmlns:p14="http://schemas.microsoft.com/office/powerpoint/2010/main" val="19784733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700686" y="4964277"/>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sp>
        <p:nvSpPr>
          <p:cNvPr id="8" name="Прямоугольник 7"/>
          <p:cNvSpPr/>
          <p:nvPr/>
        </p:nvSpPr>
        <p:spPr>
          <a:xfrm>
            <a:off x="8275658" y="5758934"/>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9" name="Рисунок 8" descr="натюрморт с гипсовой розеткой – Google Поиск | Натюрморт, Живопись ..."/>
          <p:cNvPicPr/>
          <p:nvPr/>
        </p:nvPicPr>
        <p:blipFill>
          <a:blip r:embed="rId2">
            <a:extLst>
              <a:ext uri="{28A0092B-C50C-407E-A947-70E740481C1C}">
                <a14:useLocalDpi xmlns:a14="http://schemas.microsoft.com/office/drawing/2010/main" val="0"/>
              </a:ext>
            </a:extLst>
          </a:blip>
          <a:srcRect/>
          <a:stretch>
            <a:fillRect/>
          </a:stretch>
        </p:blipFill>
        <p:spPr bwMode="auto">
          <a:xfrm>
            <a:off x="857930" y="410663"/>
            <a:ext cx="3857625" cy="4469130"/>
          </a:xfrm>
          <a:prstGeom prst="rect">
            <a:avLst/>
          </a:prstGeom>
          <a:noFill/>
          <a:ln>
            <a:noFill/>
          </a:ln>
        </p:spPr>
      </p:pic>
      <p:pic>
        <p:nvPicPr>
          <p:cNvPr id="10" name="Рисунок 9" descr="ДХШ - Живопись (с изображениями) | Уроки искусства, Преподавание ..."/>
          <p:cNvPicPr/>
          <p:nvPr/>
        </p:nvPicPr>
        <p:blipFill>
          <a:blip r:embed="rId3">
            <a:extLst>
              <a:ext uri="{28A0092B-C50C-407E-A947-70E740481C1C}">
                <a14:useLocalDpi xmlns:a14="http://schemas.microsoft.com/office/drawing/2010/main" val="0"/>
              </a:ext>
            </a:extLst>
          </a:blip>
          <a:srcRect/>
          <a:stretch>
            <a:fillRect/>
          </a:stretch>
        </p:blipFill>
        <p:spPr bwMode="auto">
          <a:xfrm>
            <a:off x="7141029" y="1589316"/>
            <a:ext cx="4495800" cy="4030763"/>
          </a:xfrm>
          <a:prstGeom prst="rect">
            <a:avLst/>
          </a:prstGeom>
          <a:noFill/>
          <a:ln>
            <a:noFill/>
          </a:ln>
        </p:spPr>
      </p:pic>
    </p:spTree>
    <p:extLst>
      <p:ext uri="{BB962C8B-B14F-4D97-AF65-F5344CB8AC3E}">
        <p14:creationId xmlns:p14="http://schemas.microsoft.com/office/powerpoint/2010/main" val="2131665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537401" y="5758934"/>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sp>
        <p:nvSpPr>
          <p:cNvPr id="7" name="Прямоугольник 6"/>
          <p:cNvSpPr/>
          <p:nvPr/>
        </p:nvSpPr>
        <p:spPr>
          <a:xfrm>
            <a:off x="8428058" y="4694791"/>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6" name="Рисунок 5" descr="Кушвинская ДХШ | Галерея | Альбом"/>
          <p:cNvPicPr/>
          <p:nvPr/>
        </p:nvPicPr>
        <p:blipFill>
          <a:blip r:embed="rId2">
            <a:extLst>
              <a:ext uri="{28A0092B-C50C-407E-A947-70E740481C1C}">
                <a14:useLocalDpi xmlns:a14="http://schemas.microsoft.com/office/drawing/2010/main" val="0"/>
              </a:ext>
            </a:extLst>
          </a:blip>
          <a:srcRect/>
          <a:stretch>
            <a:fillRect/>
          </a:stretch>
        </p:blipFill>
        <p:spPr bwMode="auto">
          <a:xfrm>
            <a:off x="378278" y="1706290"/>
            <a:ext cx="5295900" cy="3837305"/>
          </a:xfrm>
          <a:prstGeom prst="rect">
            <a:avLst/>
          </a:prstGeom>
          <a:noFill/>
          <a:ln>
            <a:noFill/>
          </a:ln>
        </p:spPr>
      </p:pic>
      <p:pic>
        <p:nvPicPr>
          <p:cNvPr id="10" name="Рисунок 9" descr="Картинки по запросу натюрморт с гипсовой розеткой | Натюрморт ..."/>
          <p:cNvPicPr/>
          <p:nvPr/>
        </p:nvPicPr>
        <p:blipFill>
          <a:blip r:embed="rId3">
            <a:extLst>
              <a:ext uri="{28A0092B-C50C-407E-A947-70E740481C1C}">
                <a14:useLocalDpi xmlns:a14="http://schemas.microsoft.com/office/drawing/2010/main" val="0"/>
              </a:ext>
            </a:extLst>
          </a:blip>
          <a:srcRect/>
          <a:stretch>
            <a:fillRect/>
          </a:stretch>
        </p:blipFill>
        <p:spPr bwMode="auto">
          <a:xfrm>
            <a:off x="7909196" y="914400"/>
            <a:ext cx="3183346" cy="3601085"/>
          </a:xfrm>
          <a:prstGeom prst="rect">
            <a:avLst/>
          </a:prstGeom>
          <a:noFill/>
          <a:ln>
            <a:noFill/>
          </a:ln>
        </p:spPr>
      </p:pic>
    </p:spTree>
    <p:extLst>
      <p:ext uri="{BB962C8B-B14F-4D97-AF65-F5344CB8AC3E}">
        <p14:creationId xmlns:p14="http://schemas.microsoft.com/office/powerpoint/2010/main" val="39396574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одзаголовок 1"/>
          <p:cNvSpPr txBox="1">
            <a:spLocks/>
          </p:cNvSpPr>
          <p:nvPr/>
        </p:nvSpPr>
        <p:spPr>
          <a:xfrm>
            <a:off x="1360713" y="2313219"/>
            <a:ext cx="7217229" cy="729343"/>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0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18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18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r>
              <a:rPr lang="uz-Cyrl-UZ" sz="4000" b="1" smtClean="0">
                <a:solidFill>
                  <a:srgbClr val="1818B4"/>
                </a:solidFill>
              </a:rPr>
              <a:t>E’tiboringiz uchun rahmat</a:t>
            </a:r>
            <a:r>
              <a:rPr lang="uz-Cyrl-UZ" sz="4000" b="1" smtClean="0">
                <a:solidFill>
                  <a:srgbClr val="1818B4"/>
                </a:solidFill>
                <a:latin typeface="Times New Roman" pitchFamily="18" charset="0"/>
                <a:cs typeface="Times New Roman" pitchFamily="18" charset="0"/>
              </a:rPr>
              <a:t>...</a:t>
            </a:r>
            <a:endParaRPr lang="ru-RU" sz="4000" dirty="0">
              <a:solidFill>
                <a:srgbClr val="1818B4"/>
              </a:solidFill>
            </a:endParaRPr>
          </a:p>
        </p:txBody>
      </p:sp>
      <p:pic>
        <p:nvPicPr>
          <p:cNvPr id="6" name="Picture 2" descr="https://im0-tub-ru.yandex.net/i?id=20ca3f54c7e929e75f83b39e164b167b&amp;ref=rim&amp;n=33&amp;w=225&amp;h=2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129" y="3793342"/>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34736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3819</TotalTime>
  <Words>607</Words>
  <Application>Microsoft Office PowerPoint</Application>
  <PresentationFormat>Произвольный</PresentationFormat>
  <Paragraphs>49</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Поток</vt:lpstr>
      <vt:lpstr>Презентация PowerPoint</vt:lpstr>
      <vt:lpstr>  Natyurmort janri. “Natyurmort” so’zi fransuzcha bo’lib “jonsiz narsalar (natura)” ma’nosini anglatadi. U asosan rangtasvir va grafika asarlarida ishlatiladi. Tasviriy san’atning bu janrida gullar, mevalar va sabzavotlar, qushlar, baliqlar, oziq-ovqatlar, turli predmetlar aks ettiriladi. Natyurmortni xona ichida, ochiq havoda, soyada va quyoshda, tabiiy va sun’iy yorug’likda tasvirlash lozim. Bu esa o’z navbatida o’quv va ijodiy vazifalarni samarali amalga oshirishga puxta zamin yaratadi.  O’quv natyurmort qo’yilmasini tuzishda quyidagi qonun-qoidalarga rioya qilish kerak. Har bir o’quv natyurmortning mazmuni rangtasvir dasturida ko’rsatilganidek aniq maqsad va vazifaga ega bo’lishi kerak. Natura qo’yilmasini tasvirlash jarayonida aynan qanday nazariy bilim va amaliy ko’nikmalarni o’zlashtirishlarini tasavvur eta olishimiz kerak. O’quv vazifalardan tashqari, natyurmort estetik talablarga ham javob berishi kerak: buyum va narsalar aynan mavzuga oid bo’lishi, mazmun jihatdan ma’noli va ta’sirchan bo’lishi va ma’lum g’oyani ilgari surishi kerak.</vt:lpstr>
      <vt:lpstr>Презентация PowerPoint</vt:lpstr>
      <vt:lpstr>Презентация PowerPoint</vt:lpstr>
      <vt:lpstr>Презентация PowerPoint</vt:lpstr>
      <vt:lpstr>“ASSISMENT”  ТЕХNIKASI</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Стоматология фанларини ўқитишда чет эл тажрибисини ўрганиш ва тадбиқ этиш</dc:title>
  <dc:creator>Asus</dc:creator>
  <cp:lastModifiedBy>ПК</cp:lastModifiedBy>
  <cp:revision>278</cp:revision>
  <dcterms:created xsi:type="dcterms:W3CDTF">2016-02-10T09:00:43Z</dcterms:created>
  <dcterms:modified xsi:type="dcterms:W3CDTF">2020-08-13T16:25:30Z</dcterms:modified>
</cp:coreProperties>
</file>